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9" r:id="rId2"/>
    <p:sldId id="262" r:id="rId3"/>
    <p:sldId id="263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9328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839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4978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74533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328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39944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43074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404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9568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4566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5100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2116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2168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5777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9711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1829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32EC-F3A7-4922-9838-A180ADE7107F}" type="datetimeFigureOut">
              <a:rPr lang="ru-KZ" smtClean="0"/>
              <a:t>07.02.2024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58AF65-1BAB-4CB3-B891-7FD0435AD31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3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7151A73-EF75-F009-D30D-7F2A61210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6404"/>
            <a:ext cx="10515600" cy="542053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kk-KZ" sz="20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   учащихся в международных исследованиях по результатам  </a:t>
            </a:r>
            <a:r>
              <a:rPr lang="ru-RU" sz="20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PISA</a:t>
            </a:r>
            <a:r>
              <a:rPr lang="kk-KZ" sz="20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),МОДО</a:t>
            </a:r>
            <a:br>
              <a:rPr lang="ru-K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K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K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7E1962E-50D1-CEE3-5DED-206F8EB1A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496" y="171113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Международное исследование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KZ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PISA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приняли участие -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школ (ош11,9,17,27,7,шл2,фмл) по итогам аналитической  информации </a:t>
            </a:r>
            <a:r>
              <a:rPr lang="kk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K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рганизацией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экономического сотрудничества и развития (ОЭСР) </a:t>
            </a:r>
            <a:r>
              <a:rPr lang="kk-KZ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Костанайская область </a:t>
            </a:r>
            <a:r>
              <a:rPr lang="kk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получила следующие результаты среди </a:t>
            </a:r>
            <a:r>
              <a:rPr lang="kk-KZ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kk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областей Казахстана: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место</a:t>
            </a:r>
            <a:r>
              <a:rPr lang="kk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-читальская грамотность-427 б.; 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место</a:t>
            </a:r>
            <a:r>
              <a:rPr lang="kk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-математическая грамотность -440 б.;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место</a:t>
            </a:r>
            <a:r>
              <a:rPr lang="kk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-естественнаучная -455 б.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59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2FF7D-6146-105E-D771-8E77BDA7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6851"/>
            <a:ext cx="10515600" cy="1050720"/>
          </a:xfrm>
        </p:spPr>
        <p:txBody>
          <a:bodyPr>
            <a:normAutofit fontScale="90000"/>
          </a:bodyPr>
          <a:lstStyle/>
          <a:p>
            <a:pPr indent="266700" algn="ctr">
              <a:lnSpc>
                <a:spcPct val="107000"/>
              </a:lnSpc>
              <a:spcAft>
                <a:spcPts val="800"/>
              </a:spcAft>
            </a:pPr>
            <a:r>
              <a:rPr lang="ru-RU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KZ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PISA-</a:t>
            </a:r>
            <a:r>
              <a:rPr lang="ru-KZ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based</a:t>
            </a:r>
            <a:r>
              <a:rPr lang="ru-KZ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KZ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</a:t>
            </a:r>
            <a:r>
              <a:rPr lang="ru-KZ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KZ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ru-KZ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KZ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schools</a:t>
            </a:r>
            <a:r>
              <a:rPr lang="ru-RU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-2022  год </a:t>
            </a:r>
            <a:b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K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Общее количество участников - 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306 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учащихся, из них девочек-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139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 (45,5%), мальчиков -</a:t>
            </a:r>
            <a:r>
              <a:rPr lang="ru-RU" sz="18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167</a:t>
            </a:r>
            <a:r>
              <a:rPr lang="ru-RU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"/>
                <a:cs typeface="Times New Roman" panose="02020603050405020304" pitchFamily="18" charset="0"/>
              </a:rPr>
              <a:t>(54,6%) </a:t>
            </a:r>
            <a:br>
              <a:rPr lang="ru-K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229720C8-C321-3713-7654-6541C51E5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97107"/>
              </p:ext>
            </p:extLst>
          </p:nvPr>
        </p:nvGraphicFramePr>
        <p:xfrm>
          <a:off x="542084" y="1757571"/>
          <a:ext cx="3567800" cy="3456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368">
                  <a:extLst>
                    <a:ext uri="{9D8B030D-6E8A-4147-A177-3AD203B41FA5}">
                      <a16:colId xmlns:a16="http://schemas.microsoft.com/office/drawing/2014/main" val="567480094"/>
                    </a:ext>
                  </a:extLst>
                </a:gridCol>
                <a:gridCol w="2143432">
                  <a:extLst>
                    <a:ext uri="{9D8B030D-6E8A-4147-A177-3AD203B41FA5}">
                      <a16:colId xmlns:a16="http://schemas.microsoft.com/office/drawing/2014/main" val="624099605"/>
                    </a:ext>
                  </a:extLst>
                </a:gridCol>
              </a:tblGrid>
              <a:tr h="34407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none" strike="noStrike" kern="100" dirty="0">
                          <a:solidFill>
                            <a:schemeClr val="tx1"/>
                          </a:solidFill>
                          <a:effectLst/>
                        </a:rPr>
                        <a:t>Читательская грамотность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657691"/>
                  </a:ext>
                </a:extLst>
              </a:tr>
              <a:tr h="7040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kern="100" dirty="0">
                          <a:solidFill>
                            <a:schemeClr val="tx1"/>
                          </a:solidFill>
                          <a:effectLst/>
                        </a:rPr>
                        <a:t>Школа 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Республиканский показатель -</a:t>
                      </a:r>
                      <a:r>
                        <a:rPr lang="ru-RU" sz="1400" b="1" kern="100" dirty="0">
                          <a:effectLst/>
                        </a:rPr>
                        <a:t>387 б.</a:t>
                      </a:r>
                      <a:endParaRPr lang="ru-KZ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504847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</a:rPr>
                        <a:t>Ош19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469 б</a:t>
                      </a:r>
                      <a:endParaRPr lang="ru-K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468666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</a:rPr>
                        <a:t>Ош4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466 б</a:t>
                      </a:r>
                      <a:endParaRPr lang="ru-K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37332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</a:rPr>
                        <a:t>Ош5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463 б</a:t>
                      </a:r>
                      <a:endParaRPr lang="ru-K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19220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</a:rPr>
                        <a:t>Шг18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446 б</a:t>
                      </a:r>
                      <a:endParaRPr lang="ru-K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683602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</a:rPr>
                        <a:t>Ош15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395 б</a:t>
                      </a:r>
                      <a:endParaRPr lang="ru-K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18149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Ош20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395 б</a:t>
                      </a:r>
                      <a:endParaRPr lang="ru-K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304301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Осш14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162 б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149693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AA8FB17C-5034-381F-C699-18AD487CB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284924"/>
              </p:ext>
            </p:extLst>
          </p:nvPr>
        </p:nvGraphicFramePr>
        <p:xfrm>
          <a:off x="4473677" y="1757571"/>
          <a:ext cx="3342968" cy="3456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5846">
                  <a:extLst>
                    <a:ext uri="{9D8B030D-6E8A-4147-A177-3AD203B41FA5}">
                      <a16:colId xmlns:a16="http://schemas.microsoft.com/office/drawing/2014/main" val="558151658"/>
                    </a:ext>
                  </a:extLst>
                </a:gridCol>
                <a:gridCol w="1927122">
                  <a:extLst>
                    <a:ext uri="{9D8B030D-6E8A-4147-A177-3AD203B41FA5}">
                      <a16:colId xmlns:a16="http://schemas.microsoft.com/office/drawing/2014/main" val="2569425781"/>
                    </a:ext>
                  </a:extLst>
                </a:gridCol>
              </a:tblGrid>
              <a:tr h="34407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none" strike="noStrike" kern="100" dirty="0">
                          <a:solidFill>
                            <a:schemeClr val="tx1"/>
                          </a:solidFill>
                          <a:effectLst/>
                        </a:rPr>
                        <a:t>Математическая  грамотность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76993"/>
                  </a:ext>
                </a:extLst>
              </a:tr>
              <a:tr h="7040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kern="100" dirty="0">
                          <a:solidFill>
                            <a:schemeClr val="tx1"/>
                          </a:solidFill>
                          <a:effectLst/>
                        </a:rPr>
                        <a:t>Школа 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Республиканский показатель -</a:t>
                      </a:r>
                      <a:r>
                        <a:rPr lang="ru-RU" sz="1400" b="1" kern="100" dirty="0">
                          <a:effectLst/>
                        </a:rPr>
                        <a:t>4</a:t>
                      </a:r>
                      <a:r>
                        <a:rPr lang="kk-KZ" sz="1400" b="1" kern="100" dirty="0">
                          <a:effectLst/>
                        </a:rPr>
                        <a:t>23 б.</a:t>
                      </a:r>
                      <a:endParaRPr lang="ru-KZ" sz="11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30328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Ош4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463 б</a:t>
                      </a:r>
                      <a:endParaRPr lang="ru-K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581598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Ош5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</a:t>
                      </a:r>
                      <a:r>
                        <a:rPr lang="kk-KZ" sz="1400" kern="100" dirty="0">
                          <a:effectLst/>
                        </a:rPr>
                        <a:t>57</a:t>
                      </a:r>
                      <a:r>
                        <a:rPr lang="ru-RU" sz="1400" kern="100" dirty="0">
                          <a:effectLst/>
                        </a:rPr>
                        <a:t> б</a:t>
                      </a:r>
                      <a:endParaRPr lang="ru-K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23646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Ош19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</a:t>
                      </a:r>
                      <a:r>
                        <a:rPr lang="kk-KZ" sz="1400" kern="100" dirty="0">
                          <a:effectLst/>
                        </a:rPr>
                        <a:t>42</a:t>
                      </a:r>
                      <a:r>
                        <a:rPr lang="ru-RU" sz="1400" kern="100" dirty="0">
                          <a:effectLst/>
                        </a:rPr>
                        <a:t> б</a:t>
                      </a:r>
                      <a:endParaRPr lang="ru-K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8505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Ош15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</a:t>
                      </a:r>
                      <a:r>
                        <a:rPr lang="kk-KZ" sz="1400" kern="100" dirty="0">
                          <a:effectLst/>
                        </a:rPr>
                        <a:t>25</a:t>
                      </a:r>
                      <a:r>
                        <a:rPr lang="ru-RU" sz="1400" kern="100" dirty="0">
                          <a:effectLst/>
                        </a:rPr>
                        <a:t> б</a:t>
                      </a:r>
                      <a:endParaRPr lang="ru-K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277958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Ош20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4</a:t>
                      </a:r>
                      <a:r>
                        <a:rPr lang="kk-KZ" sz="1400" kern="100" dirty="0">
                          <a:effectLst/>
                        </a:rPr>
                        <a:t>23</a:t>
                      </a:r>
                      <a:r>
                        <a:rPr lang="ru-RU" sz="1400" kern="100" dirty="0">
                          <a:effectLst/>
                        </a:rPr>
                        <a:t> б</a:t>
                      </a:r>
                      <a:endParaRPr lang="ru-KZ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972649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Шг18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</a:rPr>
                        <a:t>04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69394"/>
                  </a:ext>
                </a:extLst>
              </a:tr>
              <a:tr h="344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Осш14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97971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126E6673-05DD-05C5-B622-F456C225F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715325"/>
              </p:ext>
            </p:extLst>
          </p:nvPr>
        </p:nvGraphicFramePr>
        <p:xfrm>
          <a:off x="8180438" y="1757571"/>
          <a:ext cx="3342968" cy="3456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8530">
                  <a:extLst>
                    <a:ext uri="{9D8B030D-6E8A-4147-A177-3AD203B41FA5}">
                      <a16:colId xmlns:a16="http://schemas.microsoft.com/office/drawing/2014/main" val="558151658"/>
                    </a:ext>
                  </a:extLst>
                </a:gridCol>
                <a:gridCol w="2084438">
                  <a:extLst>
                    <a:ext uri="{9D8B030D-6E8A-4147-A177-3AD203B41FA5}">
                      <a16:colId xmlns:a16="http://schemas.microsoft.com/office/drawing/2014/main" val="2569425781"/>
                    </a:ext>
                  </a:extLst>
                </a:gridCol>
              </a:tblGrid>
              <a:tr h="332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Естественно-научная </a:t>
                      </a:r>
                      <a:r>
                        <a:rPr lang="ru-RU" sz="1400" u="none" strike="noStrike" kern="100" dirty="0">
                          <a:solidFill>
                            <a:schemeClr val="tx1"/>
                          </a:solidFill>
                          <a:effectLst/>
                        </a:rPr>
                        <a:t> грамотность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76993"/>
                  </a:ext>
                </a:extLst>
              </a:tr>
              <a:tr h="681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kern="100" dirty="0">
                          <a:solidFill>
                            <a:schemeClr val="tx1"/>
                          </a:solidFill>
                          <a:effectLst/>
                        </a:rPr>
                        <a:t>Школа 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</a:rPr>
                        <a:t>Республиканский показатель -</a:t>
                      </a:r>
                      <a:r>
                        <a:rPr lang="kk-KZ" sz="1400" b="1" kern="100" dirty="0">
                          <a:solidFill>
                            <a:schemeClr val="tx1"/>
                          </a:solidFill>
                          <a:effectLst/>
                        </a:rPr>
                        <a:t>397 б.</a:t>
                      </a:r>
                      <a:endParaRPr lang="ru-KZ" sz="11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30328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Ош4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581598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Ош5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223646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Ош19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8505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Ш</a:t>
                      </a:r>
                      <a:r>
                        <a:rPr lang="kk-KZ" sz="11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"/>
                          <a:cs typeface="Times New Roman" panose="02020603050405020304" pitchFamily="18" charset="0"/>
                        </a:rPr>
                        <a:t>г18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277958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kk-KZ" sz="11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"/>
                          <a:cs typeface="Times New Roman" panose="02020603050405020304" pitchFamily="18" charset="0"/>
                        </a:rPr>
                        <a:t>ш20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972649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Ош15</a:t>
                      </a:r>
                      <a:endParaRPr lang="ru-KZ" sz="11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69394"/>
                  </a:ext>
                </a:extLst>
              </a:tr>
              <a:tr h="3329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Осш14</a:t>
                      </a:r>
                      <a:endParaRPr lang="ru-K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49</a:t>
                      </a: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"/>
                          <a:cs typeface="Times New Roman" panose="02020603050405020304" pitchFamily="18" charset="0"/>
                        </a:rPr>
                        <a:t> б</a:t>
                      </a:r>
                      <a:endParaRPr lang="ru-KZ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9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497046A-8FBC-9C14-3B93-FE137E12B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0523"/>
              </p:ext>
            </p:extLst>
          </p:nvPr>
        </p:nvGraphicFramePr>
        <p:xfrm>
          <a:off x="1481329" y="761060"/>
          <a:ext cx="9637776" cy="5944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954">
                  <a:extLst>
                    <a:ext uri="{9D8B030D-6E8A-4147-A177-3AD203B41FA5}">
                      <a16:colId xmlns:a16="http://schemas.microsoft.com/office/drawing/2014/main" val="1867046285"/>
                    </a:ext>
                  </a:extLst>
                </a:gridCol>
                <a:gridCol w="3052830">
                  <a:extLst>
                    <a:ext uri="{9D8B030D-6E8A-4147-A177-3AD203B41FA5}">
                      <a16:colId xmlns:a16="http://schemas.microsoft.com/office/drawing/2014/main" val="1589407299"/>
                    </a:ext>
                  </a:extLst>
                </a:gridCol>
                <a:gridCol w="2735694">
                  <a:extLst>
                    <a:ext uri="{9D8B030D-6E8A-4147-A177-3AD203B41FA5}">
                      <a16:colId xmlns:a16="http://schemas.microsoft.com/office/drawing/2014/main" val="3892460766"/>
                    </a:ext>
                  </a:extLst>
                </a:gridCol>
                <a:gridCol w="2428298">
                  <a:extLst>
                    <a:ext uri="{9D8B030D-6E8A-4147-A177-3AD203B41FA5}">
                      <a16:colId xmlns:a16="http://schemas.microsoft.com/office/drawing/2014/main" val="1811446943"/>
                    </a:ext>
                  </a:extLst>
                </a:gridCol>
              </a:tblGrid>
              <a:tr h="313650">
                <a:tc>
                  <a:txBody>
                    <a:bodyPr/>
                    <a:lstStyle/>
                    <a:p>
                      <a:r>
                        <a:rPr lang="kk-KZ" dirty="0"/>
                        <a:t>год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2022 год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2023 год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2024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83906"/>
                  </a:ext>
                </a:extLst>
              </a:tr>
              <a:tr h="21654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  <a:endParaRPr lang="ru-KZ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школ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0" i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(шл№1, шг№3, ош№4, ош№6, ош№8, ош№10, осш№13, осш№14, ош№15, шг№18, ош№19, ош№21, шг№28, ош№29, осш№122)</a:t>
                      </a:r>
                      <a:endParaRPr lang="ru-KZ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школ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(шг№24, ош№5, ОШ№11,  ГМГ, СМГ, ДОШ)</a:t>
                      </a:r>
                      <a:endParaRPr lang="ru-KZ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школ </a:t>
                      </a:r>
                    </a:p>
                    <a:p>
                      <a:r>
                        <a:rPr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(шг5а,шл2,ош7,ош9,ош16,ош17,ош20,ош22,ош23,ош30,чосш,осш№25,ош Абая ,ош Бірімжанова,Фмл)</a:t>
                      </a:r>
                      <a:endParaRPr lang="ru-KZ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619767"/>
                  </a:ext>
                </a:extLst>
              </a:tr>
              <a:tr h="773383">
                <a:tc>
                  <a:txBody>
                    <a:bodyPr/>
                    <a:lstStyle/>
                    <a:p>
                      <a:r>
                        <a:rPr lang="kk-KZ" dirty="0"/>
                        <a:t>Количество учащихся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/>
                        <a:t>Всего -1165</a:t>
                      </a:r>
                      <a:r>
                        <a:rPr lang="kk-KZ" dirty="0"/>
                        <a:t>, с гос яз.-298</a:t>
                      </a:r>
                      <a:endParaRPr lang="ru-KZ" dirty="0"/>
                    </a:p>
                    <a:p>
                      <a:r>
                        <a:rPr lang="kk-KZ" sz="1600" dirty="0"/>
                        <a:t>4 класс-610,с гос яз. -138</a:t>
                      </a:r>
                    </a:p>
                    <a:p>
                      <a:r>
                        <a:rPr lang="kk-KZ" sz="1600" dirty="0"/>
                        <a:t>9класс -555, с гос яз.-160</a:t>
                      </a:r>
                      <a:endParaRPr lang="ru-K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/>
                        <a:t>Всего -335</a:t>
                      </a:r>
                      <a:r>
                        <a:rPr lang="kk-KZ" dirty="0"/>
                        <a:t>, с гос яз.-97</a:t>
                      </a:r>
                    </a:p>
                    <a:p>
                      <a:r>
                        <a:rPr lang="kk-KZ" sz="1600" dirty="0"/>
                        <a:t>4 класс-165,с гос яз. -58</a:t>
                      </a:r>
                    </a:p>
                    <a:p>
                      <a:r>
                        <a:rPr lang="kk-KZ" sz="1600" dirty="0"/>
                        <a:t>9класс -170, с гос яз.-39</a:t>
                      </a:r>
                      <a:endParaRPr lang="ru-K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811724"/>
                  </a:ext>
                </a:extLst>
              </a:tr>
              <a:tr h="1920891">
                <a:tc>
                  <a:txBody>
                    <a:bodyPr/>
                    <a:lstStyle/>
                    <a:p>
                      <a:r>
                        <a:rPr lang="kk-KZ" dirty="0"/>
                        <a:t>Средний балл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/>
                        <a:t>4 класс -21,15</a:t>
                      </a:r>
                    </a:p>
                    <a:p>
                      <a:r>
                        <a:rPr lang="kk-KZ" b="0" dirty="0"/>
                        <a:t>Область -21,99</a:t>
                      </a:r>
                    </a:p>
                    <a:p>
                      <a:r>
                        <a:rPr lang="kk-KZ" b="0" dirty="0"/>
                        <a:t>РК-20,93</a:t>
                      </a:r>
                    </a:p>
                    <a:p>
                      <a:r>
                        <a:rPr lang="kk-KZ" b="1" dirty="0"/>
                        <a:t>9 класс -45,06</a:t>
                      </a:r>
                    </a:p>
                    <a:p>
                      <a:r>
                        <a:rPr lang="kk-KZ" b="0" dirty="0"/>
                        <a:t>Область -47,85</a:t>
                      </a:r>
                    </a:p>
                    <a:p>
                      <a:r>
                        <a:rPr lang="kk-KZ" b="0" dirty="0"/>
                        <a:t>РК-47,32</a:t>
                      </a:r>
                    </a:p>
                    <a:p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/>
                        <a:t>4 класс-18,95</a:t>
                      </a:r>
                      <a:r>
                        <a:rPr lang="kk-KZ" sz="1800" dirty="0"/>
                        <a:t>,</a:t>
                      </a:r>
                    </a:p>
                    <a:p>
                      <a:r>
                        <a:rPr lang="kk-KZ" b="0" dirty="0"/>
                        <a:t>Область -16,64</a:t>
                      </a:r>
                    </a:p>
                    <a:p>
                      <a:r>
                        <a:rPr lang="kk-KZ" b="0" dirty="0"/>
                        <a:t>РК-16,87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/>
                        <a:t>9класс -31,8</a:t>
                      </a:r>
                    </a:p>
                    <a:p>
                      <a:r>
                        <a:rPr lang="kk-KZ" b="0" dirty="0"/>
                        <a:t>Область -29,64</a:t>
                      </a:r>
                    </a:p>
                    <a:p>
                      <a:r>
                        <a:rPr lang="kk-KZ" b="0" dirty="0"/>
                        <a:t>РК-36,8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dirty="0"/>
                    </a:p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026975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9612B0F-9BA1-2456-2FA3-DD8E3EAD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417" y="151947"/>
            <a:ext cx="10515600" cy="1050720"/>
          </a:xfrm>
        </p:spPr>
        <p:txBody>
          <a:bodyPr>
            <a:normAutofit fontScale="90000"/>
          </a:bodyPr>
          <a:lstStyle/>
          <a:p>
            <a:pPr indent="266700" algn="ctr">
              <a:lnSpc>
                <a:spcPct val="107000"/>
              </a:lnSpc>
              <a:spcAft>
                <a:spcPts val="800"/>
              </a:spcAft>
            </a:pPr>
            <a:r>
              <a:rPr lang="kk-KZ" sz="27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Анализ </a:t>
            </a:r>
            <a:r>
              <a:rPr lang="ru-RU" sz="27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мониторинга образовательных достижений обучающихся</a:t>
            </a:r>
            <a:br>
              <a:rPr lang="ru-KZ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ru-K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95939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F1372-397E-C863-9C23-C97D58728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9B29FF45-89F1-415C-4855-5B77C3A15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50883"/>
              </p:ext>
            </p:extLst>
          </p:nvPr>
        </p:nvGraphicFramePr>
        <p:xfrm>
          <a:off x="953008" y="137160"/>
          <a:ext cx="4295648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752">
                  <a:extLst>
                    <a:ext uri="{9D8B030D-6E8A-4147-A177-3AD203B41FA5}">
                      <a16:colId xmlns:a16="http://schemas.microsoft.com/office/drawing/2014/main" val="85900195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1239529355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3753543362"/>
                    </a:ext>
                  </a:extLst>
                </a:gridCol>
              </a:tblGrid>
              <a:tr h="359071">
                <a:tc rowSpan="2">
                  <a:txBody>
                    <a:bodyPr/>
                    <a:lstStyle/>
                    <a:p>
                      <a:r>
                        <a:rPr lang="kk-KZ" dirty="0"/>
                        <a:t>Школа </a:t>
                      </a:r>
                      <a:endParaRPr lang="ru-K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kk-KZ" dirty="0"/>
                        <a:t>2022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40978"/>
                  </a:ext>
                </a:extLst>
              </a:tr>
              <a:tr h="359071">
                <a:tc v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4 класс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 класс 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113483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/>
                        <a:t>Ош10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22,41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46,57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146637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/>
                        <a:t>Ош15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21,34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51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52953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/>
                        <a:t>Ош19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20,09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32,71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443561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Ош21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44,35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75452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Ош29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22,33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50,41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823851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/>
                        <a:t>ош4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18,16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37,35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052684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/>
                        <a:t>ош6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27,41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38,7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290291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Ош8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19,87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40,3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021534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Осш122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15,85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44,9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488595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Осш13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18,06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46,21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795610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Осш14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19,03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42,85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57335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/>
                        <a:t>Шг18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25,85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45,32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74535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Шг28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23,75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55,19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028325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Шг3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22,4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46,61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066341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шл1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20,22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59,03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74890"/>
                  </a:ext>
                </a:extLst>
              </a:tr>
              <a:tr h="359071">
                <a:tc>
                  <a:txBody>
                    <a:bodyPr/>
                    <a:lstStyle/>
                    <a:p>
                      <a:r>
                        <a:rPr lang="kk-KZ" dirty="0"/>
                        <a:t>итого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21,15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45,06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88292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5AF2006C-688A-988E-C528-DE616B589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3074"/>
              </p:ext>
            </p:extLst>
          </p:nvPr>
        </p:nvGraphicFramePr>
        <p:xfrm>
          <a:off x="6020816" y="137160"/>
          <a:ext cx="4933695" cy="6409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002">
                  <a:extLst>
                    <a:ext uri="{9D8B030D-6E8A-4147-A177-3AD203B41FA5}">
                      <a16:colId xmlns:a16="http://schemas.microsoft.com/office/drawing/2014/main" val="682647249"/>
                    </a:ext>
                  </a:extLst>
                </a:gridCol>
                <a:gridCol w="1591934">
                  <a:extLst>
                    <a:ext uri="{9D8B030D-6E8A-4147-A177-3AD203B41FA5}">
                      <a16:colId xmlns:a16="http://schemas.microsoft.com/office/drawing/2014/main" val="4061750333"/>
                    </a:ext>
                  </a:extLst>
                </a:gridCol>
                <a:gridCol w="1852759">
                  <a:extLst>
                    <a:ext uri="{9D8B030D-6E8A-4147-A177-3AD203B41FA5}">
                      <a16:colId xmlns:a16="http://schemas.microsoft.com/office/drawing/2014/main" val="103008680"/>
                    </a:ext>
                  </a:extLst>
                </a:gridCol>
              </a:tblGrid>
              <a:tr h="752650">
                <a:tc rowSpan="2">
                  <a:txBody>
                    <a:bodyPr/>
                    <a:lstStyle/>
                    <a:p>
                      <a:r>
                        <a:rPr lang="kk-KZ" dirty="0"/>
                        <a:t>Школа </a:t>
                      </a:r>
                      <a:endParaRPr lang="ru-K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kk-KZ" dirty="0"/>
                        <a:t>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782917"/>
                  </a:ext>
                </a:extLst>
              </a:tr>
              <a:tr h="388743">
                <a:tc v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4 класс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 класс 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72172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ГМГ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22,28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35,49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51549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ГСМ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45,36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331857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ош5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32,33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81123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ДОШ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14,85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30,35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940425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ош11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15,69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25,86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812001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шг24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19,78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070758"/>
                  </a:ext>
                </a:extLst>
              </a:tr>
              <a:tr h="752650">
                <a:tc>
                  <a:txBody>
                    <a:bodyPr/>
                    <a:lstStyle/>
                    <a:p>
                      <a:r>
                        <a:rPr lang="kk-KZ" dirty="0"/>
                        <a:t>ИТОГО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18,95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32,84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916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52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B0BD1-AF0A-BBBE-C6C6-C067352CE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3887EBD-9AF1-A3BC-CC5E-BDD9C855D1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199401"/>
              </p:ext>
            </p:extLst>
          </p:nvPr>
        </p:nvGraphicFramePr>
        <p:xfrm>
          <a:off x="1565084" y="167640"/>
          <a:ext cx="9471723" cy="6361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926">
                  <a:extLst>
                    <a:ext uri="{9D8B030D-6E8A-4147-A177-3AD203B41FA5}">
                      <a16:colId xmlns:a16="http://schemas.microsoft.com/office/drawing/2014/main" val="2819743727"/>
                    </a:ext>
                  </a:extLst>
                </a:gridCol>
                <a:gridCol w="2516078">
                  <a:extLst>
                    <a:ext uri="{9D8B030D-6E8A-4147-A177-3AD203B41FA5}">
                      <a16:colId xmlns:a16="http://schemas.microsoft.com/office/drawing/2014/main" val="3730148934"/>
                    </a:ext>
                  </a:extLst>
                </a:gridCol>
                <a:gridCol w="2321786">
                  <a:extLst>
                    <a:ext uri="{9D8B030D-6E8A-4147-A177-3AD203B41FA5}">
                      <a16:colId xmlns:a16="http://schemas.microsoft.com/office/drawing/2014/main" val="1722134161"/>
                    </a:ext>
                  </a:extLst>
                </a:gridCol>
                <a:gridCol w="3051933">
                  <a:extLst>
                    <a:ext uri="{9D8B030D-6E8A-4147-A177-3AD203B41FA5}">
                      <a16:colId xmlns:a16="http://schemas.microsoft.com/office/drawing/2014/main" val="2852263108"/>
                    </a:ext>
                  </a:extLst>
                </a:gridCol>
              </a:tblGrid>
              <a:tr h="588225">
                <a:tc gridSpan="4">
                  <a:txBody>
                    <a:bodyPr/>
                    <a:lstStyle/>
                    <a:p>
                      <a:pPr algn="ctr"/>
                      <a:r>
                        <a:rPr lang="kk-KZ" dirty="0"/>
                        <a:t>4 класс</a:t>
                      </a:r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916879"/>
                  </a:ext>
                </a:extLst>
              </a:tr>
              <a:tr h="1015293"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Читательская грамотность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Математическая грамотность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Естественнонаучная грамотность 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5827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ГМГ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8,21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8,61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5,46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86917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ГСМ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054312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ош5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633055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ДОШ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5,48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4,74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4,63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25998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ош11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5,5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5,53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4,67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983607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шг24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7,09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7,44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5,24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927183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b="1" dirty="0"/>
                        <a:t>ИТОГО </a:t>
                      </a:r>
                    </a:p>
                    <a:p>
                      <a:r>
                        <a:rPr lang="kk-KZ" b="1" dirty="0"/>
                        <a:t>2023 год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6,87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6,99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5,09</a:t>
                      </a:r>
                      <a:endParaRPr lang="ru-K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401812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b="1" dirty="0"/>
                        <a:t>2022 год 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7,22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8,45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5,48</a:t>
                      </a:r>
                      <a:endParaRPr lang="ru-K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609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E003A-B40F-0FE4-5D3F-FFC016E9A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88CE4-48E5-F437-904F-866546B2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37E3191-9E13-7109-9BCE-0D10F3BCC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760907"/>
              </p:ext>
            </p:extLst>
          </p:nvPr>
        </p:nvGraphicFramePr>
        <p:xfrm>
          <a:off x="1565084" y="167640"/>
          <a:ext cx="9471723" cy="6361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926">
                  <a:extLst>
                    <a:ext uri="{9D8B030D-6E8A-4147-A177-3AD203B41FA5}">
                      <a16:colId xmlns:a16="http://schemas.microsoft.com/office/drawing/2014/main" val="2819743727"/>
                    </a:ext>
                  </a:extLst>
                </a:gridCol>
                <a:gridCol w="2516078">
                  <a:extLst>
                    <a:ext uri="{9D8B030D-6E8A-4147-A177-3AD203B41FA5}">
                      <a16:colId xmlns:a16="http://schemas.microsoft.com/office/drawing/2014/main" val="3730148934"/>
                    </a:ext>
                  </a:extLst>
                </a:gridCol>
                <a:gridCol w="2321786">
                  <a:extLst>
                    <a:ext uri="{9D8B030D-6E8A-4147-A177-3AD203B41FA5}">
                      <a16:colId xmlns:a16="http://schemas.microsoft.com/office/drawing/2014/main" val="1722134161"/>
                    </a:ext>
                  </a:extLst>
                </a:gridCol>
                <a:gridCol w="3051933">
                  <a:extLst>
                    <a:ext uri="{9D8B030D-6E8A-4147-A177-3AD203B41FA5}">
                      <a16:colId xmlns:a16="http://schemas.microsoft.com/office/drawing/2014/main" val="2852263108"/>
                    </a:ext>
                  </a:extLst>
                </a:gridCol>
              </a:tblGrid>
              <a:tr h="588225">
                <a:tc gridSpan="4">
                  <a:txBody>
                    <a:bodyPr/>
                    <a:lstStyle/>
                    <a:p>
                      <a:pPr algn="ctr"/>
                      <a:r>
                        <a:rPr lang="kk-KZ" dirty="0"/>
                        <a:t>9 класс</a:t>
                      </a:r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916879"/>
                  </a:ext>
                </a:extLst>
              </a:tr>
              <a:tr h="1015293">
                <a:tc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Читательская грамотность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Математическая грамотность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Естественнонаучная грамотность 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5827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ГМГ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16,51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6,89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12,08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486917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ГСМ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21,14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9,32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14,91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054312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ош5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13,56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5,27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13,5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633055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ДОШ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13,25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4,5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12,6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225998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ош11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13,02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4,21</a:t>
                      </a:r>
                      <a:endParaRPr lang="ru-KZ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8,63</a:t>
                      </a:r>
                      <a:endParaRPr lang="ru-K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983607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dirty="0"/>
                        <a:t>шг24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/>
                        <a:t>-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927183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b="1" dirty="0"/>
                        <a:t>ИТОГО </a:t>
                      </a:r>
                    </a:p>
                    <a:p>
                      <a:r>
                        <a:rPr lang="kk-KZ" b="1" dirty="0"/>
                        <a:t>2023 год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15,01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5,79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12,04</a:t>
                      </a:r>
                      <a:endParaRPr lang="ru-K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401812"/>
                  </a:ext>
                </a:extLst>
              </a:tr>
              <a:tr h="588225">
                <a:tc>
                  <a:txBody>
                    <a:bodyPr/>
                    <a:lstStyle/>
                    <a:p>
                      <a:r>
                        <a:rPr lang="kk-KZ" b="1" dirty="0"/>
                        <a:t>2022 год 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6,95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18,11</a:t>
                      </a:r>
                      <a:endParaRPr lang="ru-K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852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53417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233</TotalTime>
  <Words>596</Words>
  <Application>Microsoft Office PowerPoint</Application>
  <PresentationFormat>Широкоэкранный</PresentationFormat>
  <Paragraphs>231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Легкий дым</vt:lpstr>
      <vt:lpstr>Результаты    учащихся в международных исследованиях по результатам  (PISA),МОДО   </vt:lpstr>
      <vt:lpstr>«PISA-based test for schools» -2022  год   Общее количество участников - 306 учащихся, из них девочек-139 (45,5%), мальчиков -167(54,6%)  </vt:lpstr>
      <vt:lpstr>Анализ мониторинга образовательных достижений обучающихся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реализации  национального проекта   «Качественное образование «Образованная  нация»</dc:title>
  <dc:creator>Admin1</dc:creator>
  <cp:lastModifiedBy>Admin1</cp:lastModifiedBy>
  <cp:revision>7</cp:revision>
  <dcterms:created xsi:type="dcterms:W3CDTF">2023-12-27T08:37:51Z</dcterms:created>
  <dcterms:modified xsi:type="dcterms:W3CDTF">2024-02-07T13:29:09Z</dcterms:modified>
</cp:coreProperties>
</file>