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sldIdLst>
    <p:sldId id="256" r:id="rId2"/>
    <p:sldId id="257" r:id="rId3"/>
    <p:sldId id="258" r:id="rId4"/>
    <p:sldId id="259" r:id="rId5"/>
    <p:sldId id="270" r:id="rId6"/>
    <p:sldId id="260" r:id="rId7"/>
    <p:sldId id="262" r:id="rId8"/>
    <p:sldId id="261" r:id="rId9"/>
    <p:sldId id="265" r:id="rId10"/>
    <p:sldId id="264" r:id="rId11"/>
    <p:sldId id="271" r:id="rId12"/>
    <p:sldId id="266" r:id="rId13"/>
    <p:sldId id="267" r:id="rId14"/>
    <p:sldId id="268" r:id="rId15"/>
    <p:sldId id="269" r:id="rId16"/>
  </p:sldIdLst>
  <p:sldSz cx="12192000" cy="6858000"/>
  <p:notesSz cx="6858000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A2E2-A846-4981-B817-55FCBAC6868A}" type="datetimeFigureOut">
              <a:rPr lang="x-none" smtClean="0"/>
              <a:pPr/>
              <a:t>29.02.2024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D0B22-16B3-488F-AC2C-D6B46340CA6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63017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A2E2-A846-4981-B817-55FCBAC6868A}" type="datetimeFigureOut">
              <a:rPr lang="x-none" smtClean="0"/>
              <a:pPr/>
              <a:t>29.02.2024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D0B22-16B3-488F-AC2C-D6B46340CA6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565914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A2E2-A846-4981-B817-55FCBAC6868A}" type="datetimeFigureOut">
              <a:rPr lang="x-none" smtClean="0"/>
              <a:pPr/>
              <a:t>29.02.2024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D0B22-16B3-488F-AC2C-D6B46340CA6B}" type="slidenum">
              <a:rPr lang="x-none" smtClean="0"/>
              <a:pPr/>
              <a:t>‹#›</a:t>
            </a:fld>
            <a:endParaRPr lang="x-non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99853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A2E2-A846-4981-B817-55FCBAC6868A}" type="datetimeFigureOut">
              <a:rPr lang="x-none" smtClean="0"/>
              <a:pPr/>
              <a:t>29.02.2024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D0B22-16B3-488F-AC2C-D6B46340CA6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227177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A2E2-A846-4981-B817-55FCBAC6868A}" type="datetimeFigureOut">
              <a:rPr lang="x-none" smtClean="0"/>
              <a:pPr/>
              <a:t>29.02.2024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D0B22-16B3-488F-AC2C-D6B46340CA6B}" type="slidenum">
              <a:rPr lang="x-none" smtClean="0"/>
              <a:pPr/>
              <a:t>‹#›</a:t>
            </a:fld>
            <a:endParaRPr lang="x-non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10934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A2E2-A846-4981-B817-55FCBAC6868A}" type="datetimeFigureOut">
              <a:rPr lang="x-none" smtClean="0"/>
              <a:pPr/>
              <a:t>29.02.2024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D0B22-16B3-488F-AC2C-D6B46340CA6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3846426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A2E2-A846-4981-B817-55FCBAC6868A}" type="datetimeFigureOut">
              <a:rPr lang="x-none" smtClean="0"/>
              <a:pPr/>
              <a:t>29.02.2024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D0B22-16B3-488F-AC2C-D6B46340CA6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806580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A2E2-A846-4981-B817-55FCBAC6868A}" type="datetimeFigureOut">
              <a:rPr lang="x-none" smtClean="0"/>
              <a:pPr/>
              <a:t>29.02.2024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D0B22-16B3-488F-AC2C-D6B46340CA6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64902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A2E2-A846-4981-B817-55FCBAC6868A}" type="datetimeFigureOut">
              <a:rPr lang="x-none" smtClean="0"/>
              <a:pPr/>
              <a:t>29.02.2024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D0B22-16B3-488F-AC2C-D6B46340CA6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68596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A2E2-A846-4981-B817-55FCBAC6868A}" type="datetimeFigureOut">
              <a:rPr lang="x-none" smtClean="0"/>
              <a:pPr/>
              <a:t>29.02.2024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D0B22-16B3-488F-AC2C-D6B46340CA6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83125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A2E2-A846-4981-B817-55FCBAC6868A}" type="datetimeFigureOut">
              <a:rPr lang="x-none" smtClean="0"/>
              <a:pPr/>
              <a:t>29.02.2024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D0B22-16B3-488F-AC2C-D6B46340CA6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056139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A2E2-A846-4981-B817-55FCBAC6868A}" type="datetimeFigureOut">
              <a:rPr lang="x-none" smtClean="0"/>
              <a:pPr/>
              <a:t>29.02.2024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D0B22-16B3-488F-AC2C-D6B46340CA6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08999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A2E2-A846-4981-B817-55FCBAC6868A}" type="datetimeFigureOut">
              <a:rPr lang="x-none" smtClean="0"/>
              <a:pPr/>
              <a:t>29.02.2024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D0B22-16B3-488F-AC2C-D6B46340CA6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69913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A2E2-A846-4981-B817-55FCBAC6868A}" type="datetimeFigureOut">
              <a:rPr lang="x-none" smtClean="0"/>
              <a:pPr/>
              <a:t>29.02.2024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D0B22-16B3-488F-AC2C-D6B46340CA6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29247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A2E2-A846-4981-B817-55FCBAC6868A}" type="datetimeFigureOut">
              <a:rPr lang="x-none" smtClean="0"/>
              <a:pPr/>
              <a:t>29.02.2024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D0B22-16B3-488F-AC2C-D6B46340CA6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72175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A2E2-A846-4981-B817-55FCBAC6868A}" type="datetimeFigureOut">
              <a:rPr lang="x-none" smtClean="0"/>
              <a:pPr/>
              <a:t>29.02.2024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D0B22-16B3-488F-AC2C-D6B46340CA6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01959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4A2E2-A846-4981-B817-55FCBAC6868A}" type="datetimeFigureOut">
              <a:rPr lang="x-none" smtClean="0"/>
              <a:pPr/>
              <a:t>29.02.2024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67D0B22-16B3-488F-AC2C-D6B46340CA6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2589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  <p:sldLayoutId id="2147483765" r:id="rId13"/>
    <p:sldLayoutId id="2147483766" r:id="rId14"/>
    <p:sldLayoutId id="2147483767" r:id="rId15"/>
    <p:sldLayoutId id="214748376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adilet.zan.kz/rus/docs/V1800017553#z208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adilet.zan.kz/rus/docs/V2100022923" TargetMode="External"/><Relationship Id="rId2" Type="http://schemas.openxmlformats.org/officeDocument/2006/relationships/hyperlink" Target="https://adilet.zan.kz/rus/docs/V2100022950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F344B7-5608-4E70-2D87-044B05CFB6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kk-KZ" dirty="0">
                <a:solidFill>
                  <a:schemeClr val="tx1"/>
                </a:solidFill>
              </a:rPr>
              <a:t>Основные  направления общего среднего образования</a:t>
            </a:r>
            <a:endParaRPr lang="x-none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8B375A2-6F63-B4C6-7745-60BC84A48D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0352926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2441480"/>
              </p:ext>
            </p:extLst>
          </p:nvPr>
        </p:nvGraphicFramePr>
        <p:xfrm>
          <a:off x="1756551" y="358158"/>
          <a:ext cx="7992360" cy="6100342"/>
        </p:xfrm>
        <a:graphic>
          <a:graphicData uri="http://schemas.openxmlformats.org/drawingml/2006/table">
            <a:tbl>
              <a:tblPr/>
              <a:tblGrid>
                <a:gridCol w="12117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4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25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47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28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60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2277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Школы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Алтын белгі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Отличники-11 класс 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2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2022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2023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2024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2022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2023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/>
                          <a:ea typeface="Calibri"/>
                          <a:cs typeface="Times New Roman"/>
                        </a:rPr>
                        <a:t>2024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2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Шл1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2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Шл2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5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50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&quot;Times New Roman&quot;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2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Шг3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&quot;Times New Roman&quot;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82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Ош4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 dirty="0">
                        <a:highlight>
                          <a:srgbClr val="FFFF00"/>
                        </a:highligh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/>
                        <a:t>2</a:t>
                      </a: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 dirty="0">
                        <a:highlight>
                          <a:srgbClr val="FFFF00"/>
                        </a:highligh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KZ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82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Ош5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82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Ош6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82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Ош7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82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Ош8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505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Ош9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&quot;Times New Roman&quot;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82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Ош10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&quot;Times New Roman&quot;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82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Ош11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82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Ош15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82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Ош16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82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Ош17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&quot;Times New Roman&quot;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82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Шг18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&quot;Times New Roman&quot;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82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Ош19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&quot;Times New Roman&quot;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82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Ош20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82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Ош21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&quot;Times New Roman&quot;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82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Ош22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82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Ош23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&quot;Times New Roman&quot;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82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ОшАбая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82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шг28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82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Ош Бокейхана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&quot;Times New Roman&quot;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82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Ош30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8505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Ош</a:t>
                      </a: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  Бірімжанова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782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ГМГ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&quot;Times New Roman&quot;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782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ГСМ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&quot;Times New Roman&quot;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782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ФМЛ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&quot;Times New Roman&quot;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782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Calibri"/>
                          <a:cs typeface="Times New Roman"/>
                        </a:rPr>
                        <a:t>ДОШ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k-K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K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782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Calibri"/>
                          <a:cs typeface="Times New Roman"/>
                        </a:rPr>
                        <a:t>ИТОГО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Calibri"/>
                          <a:cs typeface="Times New Roman"/>
                        </a:rPr>
                        <a:t>41</a:t>
                      </a: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Calibri"/>
                          <a:cs typeface="Times New Roman"/>
                        </a:rPr>
                        <a:t>33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Calibri"/>
                          <a:cs typeface="Times New Roman"/>
                        </a:rPr>
                        <a:t>41</a:t>
                      </a: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Calibri"/>
                          <a:cs typeface="Times New Roman"/>
                        </a:rPr>
                        <a:t>51</a:t>
                      </a: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Calibri"/>
                          <a:cs typeface="Times New Roman"/>
                        </a:rPr>
                        <a:t>41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22" marR="46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53CC92C9-8815-F1EB-B4A8-13C1D18546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5695360"/>
              </p:ext>
            </p:extLst>
          </p:nvPr>
        </p:nvGraphicFramePr>
        <p:xfrm>
          <a:off x="383458" y="167148"/>
          <a:ext cx="5181599" cy="64881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51036">
                  <a:extLst>
                    <a:ext uri="{9D8B030D-6E8A-4147-A177-3AD203B41FA5}">
                      <a16:colId xmlns:a16="http://schemas.microsoft.com/office/drawing/2014/main" val="3880311744"/>
                    </a:ext>
                  </a:extLst>
                </a:gridCol>
                <a:gridCol w="2330563">
                  <a:extLst>
                    <a:ext uri="{9D8B030D-6E8A-4147-A177-3AD203B41FA5}">
                      <a16:colId xmlns:a16="http://schemas.microsoft.com/office/drawing/2014/main" val="3659428507"/>
                    </a:ext>
                  </a:extLst>
                </a:gridCol>
              </a:tblGrid>
              <a:tr h="37210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0" kern="100" dirty="0">
                          <a:solidFill>
                            <a:schemeClr val="tx1"/>
                          </a:solidFill>
                          <a:effectLst/>
                        </a:rPr>
                        <a:t>При заполнении  табелей успеваемости </a:t>
                      </a:r>
                    </a:p>
                  </a:txBody>
                  <a:tcPr marL="34656" marR="346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KZ" sz="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56" marR="34656" marT="0" marB="0"/>
                </a:tc>
                <a:extLst>
                  <a:ext uri="{0D108BD9-81ED-4DB2-BD59-A6C34878D82A}">
                    <a16:rowId xmlns:a16="http://schemas.microsoft.com/office/drawing/2014/main" val="1608791437"/>
                  </a:ext>
                </a:extLst>
              </a:tr>
              <a:tr h="37601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KZ" sz="900" kern="100" dirty="0">
                          <a:solidFill>
                            <a:schemeClr val="tx1"/>
                          </a:solidFill>
                          <a:effectLst/>
                        </a:rPr>
                        <a:t>Не указан изучаемый иностранный язык</a:t>
                      </a:r>
                      <a:endParaRPr lang="ru-KZ" sz="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56" marR="346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900" kern="100" dirty="0">
                          <a:solidFill>
                            <a:schemeClr val="tx1"/>
                          </a:solidFill>
                          <a:effectLst/>
                        </a:rPr>
                        <a:t>ош№9, ош№11, ош им.А.Бірімжанова, ош им.Ә.Бөкейхана</a:t>
                      </a:r>
                      <a:endParaRPr lang="ru-KZ" sz="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56" marR="346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45929"/>
                  </a:ext>
                </a:extLst>
              </a:tr>
              <a:tr h="2941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KZ" sz="900" kern="100" dirty="0">
                          <a:solidFill>
                            <a:schemeClr val="tx1"/>
                          </a:solidFill>
                          <a:effectLst/>
                        </a:rPr>
                        <a:t>В табелях успеваемости допускается сокращение в названиях предметов</a:t>
                      </a:r>
                      <a:endParaRPr lang="ru-KZ" sz="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56" marR="346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900" kern="100" dirty="0">
                          <a:solidFill>
                            <a:schemeClr val="tx1"/>
                          </a:solidFill>
                          <a:effectLst/>
                        </a:rPr>
                        <a:t>ош им.Ә.Бөкейхана, ош№11, ГМГ, ош№9</a:t>
                      </a:r>
                      <a:endParaRPr lang="ru-KZ" sz="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56" marR="346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072863"/>
                  </a:ext>
                </a:extLst>
              </a:tr>
              <a:tr h="31924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900" kern="100" dirty="0">
                          <a:solidFill>
                            <a:schemeClr val="tx1"/>
                          </a:solidFill>
                          <a:effectLst/>
                        </a:rPr>
                        <a:t>В 11 классе </a:t>
                      </a:r>
                      <a:r>
                        <a:rPr lang="ru-KZ" sz="900" kern="100" dirty="0">
                          <a:solidFill>
                            <a:schemeClr val="tx1"/>
                          </a:solidFill>
                          <a:effectLst/>
                        </a:rPr>
                        <a:t>отсутствует информация об изучении курса «Глобальные компетенции» </a:t>
                      </a:r>
                      <a:endParaRPr lang="ru-KZ" sz="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56" marR="346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KZ" sz="900" kern="100" dirty="0" err="1">
                          <a:solidFill>
                            <a:schemeClr val="tx1"/>
                          </a:solidFill>
                          <a:effectLst/>
                        </a:rPr>
                        <a:t>ош</a:t>
                      </a:r>
                      <a:r>
                        <a:rPr lang="ru-KZ" sz="900" kern="100" dirty="0">
                          <a:solidFill>
                            <a:schemeClr val="tx1"/>
                          </a:solidFill>
                          <a:effectLst/>
                        </a:rPr>
                        <a:t>№</a:t>
                      </a:r>
                      <a:r>
                        <a:rPr lang="kk-KZ" sz="900" kern="100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ru-KZ" sz="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56" marR="346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503475"/>
                  </a:ext>
                </a:extLst>
              </a:tr>
              <a:tr h="2952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900" kern="100" dirty="0">
                          <a:solidFill>
                            <a:schemeClr val="tx1"/>
                          </a:solidFill>
                          <a:effectLst/>
                        </a:rPr>
                        <a:t>Отсутствует информация о количестве уроков за год </a:t>
                      </a:r>
                      <a:endParaRPr lang="ru-KZ" sz="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56" marR="346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900" kern="100" dirty="0">
                          <a:solidFill>
                            <a:schemeClr val="tx1"/>
                          </a:solidFill>
                          <a:effectLst/>
                        </a:rPr>
                        <a:t>ош№10,  ош№9</a:t>
                      </a:r>
                      <a:endParaRPr lang="ru-KZ" sz="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56" marR="346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1986637"/>
                  </a:ext>
                </a:extLst>
              </a:tr>
              <a:tr h="4375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KZ" sz="900" kern="100" dirty="0">
                          <a:solidFill>
                            <a:schemeClr val="tx1"/>
                          </a:solidFill>
                          <a:effectLst/>
                        </a:rPr>
                        <a:t>В табеле успеваемости предмет </a:t>
                      </a:r>
                      <a:r>
                        <a:rPr lang="kk-KZ" sz="900" kern="100" dirty="0">
                          <a:solidFill>
                            <a:schemeClr val="tx1"/>
                          </a:solidFill>
                          <a:effectLst/>
                        </a:rPr>
                        <a:t>«</a:t>
                      </a:r>
                      <a:r>
                        <a:rPr lang="ru-KZ" sz="900" kern="100" dirty="0">
                          <a:solidFill>
                            <a:schemeClr val="tx1"/>
                          </a:solidFill>
                          <a:effectLst/>
                        </a:rPr>
                        <a:t>Начальная военная и технологическая подготовка</a:t>
                      </a:r>
                      <a:r>
                        <a:rPr lang="kk-KZ" sz="900" kern="100" dirty="0">
                          <a:solidFill>
                            <a:schemeClr val="tx1"/>
                          </a:solidFill>
                          <a:effectLst/>
                        </a:rPr>
                        <a:t>» указано как предмет по выбору -</a:t>
                      </a:r>
                      <a:endParaRPr lang="ru-KZ" sz="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56" marR="346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900" kern="100" dirty="0">
                          <a:solidFill>
                            <a:schemeClr val="tx1"/>
                          </a:solidFill>
                          <a:effectLst/>
                        </a:rPr>
                        <a:t>ош</a:t>
                      </a:r>
                      <a:r>
                        <a:rPr lang="ru-KZ" sz="900" kern="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KZ" sz="900" kern="100" dirty="0" err="1">
                          <a:solidFill>
                            <a:schemeClr val="tx1"/>
                          </a:solidFill>
                          <a:effectLst/>
                        </a:rPr>
                        <a:t>им.Абая</a:t>
                      </a:r>
                      <a:r>
                        <a:rPr lang="kk-KZ" sz="900" kern="100" dirty="0">
                          <a:solidFill>
                            <a:schemeClr val="tx1"/>
                          </a:solidFill>
                          <a:effectLst/>
                        </a:rPr>
                        <a:t>, ош им.Ә.Бөкейхана</a:t>
                      </a:r>
                      <a:endParaRPr lang="ru-KZ" sz="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56" marR="346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5611936"/>
                  </a:ext>
                </a:extLst>
              </a:tr>
              <a:tr h="39875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900" kern="100" dirty="0">
                          <a:solidFill>
                            <a:schemeClr val="tx1"/>
                          </a:solidFill>
                          <a:effectLst/>
                        </a:rPr>
                        <a:t>Отсутствие </a:t>
                      </a:r>
                      <a:r>
                        <a:rPr lang="ru-KZ" sz="900" kern="100" dirty="0">
                          <a:solidFill>
                            <a:schemeClr val="tx1"/>
                          </a:solidFill>
                          <a:effectLst/>
                        </a:rPr>
                        <a:t>подписей родителей и классного руководителя в табелях успеваемости за 10 класс  </a:t>
                      </a:r>
                      <a:endParaRPr lang="ru-KZ" sz="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56" marR="346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KZ" sz="900" kern="100" dirty="0">
                          <a:solidFill>
                            <a:schemeClr val="tx1"/>
                          </a:solidFill>
                          <a:effectLst/>
                        </a:rPr>
                        <a:t>школа </a:t>
                      </a:r>
                      <a:r>
                        <a:rPr lang="ru-KZ" sz="900" kern="100" dirty="0" err="1">
                          <a:solidFill>
                            <a:schemeClr val="tx1"/>
                          </a:solidFill>
                          <a:effectLst/>
                        </a:rPr>
                        <a:t>им.Абая</a:t>
                      </a:r>
                      <a:endParaRPr lang="ru-KZ" sz="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56" marR="346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868931"/>
                  </a:ext>
                </a:extLst>
              </a:tr>
              <a:tr h="3241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KZ" sz="900" kern="100" dirty="0">
                          <a:solidFill>
                            <a:schemeClr val="tx1"/>
                          </a:solidFill>
                          <a:effectLst/>
                        </a:rPr>
                        <a:t>Название предметов не соответствует названиям предметов в </a:t>
                      </a:r>
                      <a:r>
                        <a:rPr lang="ru-KZ" sz="900" kern="100" dirty="0" err="1">
                          <a:solidFill>
                            <a:schemeClr val="tx1"/>
                          </a:solidFill>
                          <a:effectLst/>
                        </a:rPr>
                        <a:t>РУПах</a:t>
                      </a:r>
                      <a:r>
                        <a:rPr lang="ru-KZ" sz="900" kern="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ru-KZ" sz="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56" marR="346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900" kern="100" dirty="0">
                          <a:solidFill>
                            <a:schemeClr val="tx1"/>
                          </a:solidFill>
                          <a:effectLst/>
                        </a:rPr>
                        <a:t>ош им.Ә.Бөкейхана</a:t>
                      </a:r>
                      <a:endParaRPr lang="ru-KZ" sz="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56" marR="346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1888745"/>
                  </a:ext>
                </a:extLst>
              </a:tr>
              <a:tr h="38858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KZ" sz="900" kern="100" dirty="0">
                          <a:solidFill>
                            <a:schemeClr val="tx1"/>
                          </a:solidFill>
                          <a:effectLst/>
                        </a:rPr>
                        <a:t>В табеле успеваемости за 9 классе нет записи что окончил курс основного среднего образования с отличием</a:t>
                      </a:r>
                      <a:endParaRPr lang="ru-KZ" sz="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56" marR="346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KZ" sz="900" kern="100" dirty="0">
                          <a:solidFill>
                            <a:schemeClr val="tx1"/>
                          </a:solidFill>
                          <a:effectLst/>
                        </a:rPr>
                        <a:t>ош№11</a:t>
                      </a:r>
                      <a:endParaRPr lang="ru-KZ" sz="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56" marR="346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1219822"/>
                  </a:ext>
                </a:extLst>
              </a:tr>
              <a:tr h="889938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KZ" sz="900" kern="100" dirty="0">
                          <a:solidFill>
                            <a:schemeClr val="tx1"/>
                          </a:solidFill>
                          <a:effectLst/>
                        </a:rPr>
                        <a:t>В табеле успеваемости за 6 класс не прописано решение  педагогического совета, за 7 класс  вместо  решения  педагогического совета  записан  приказ № от 25.05.2022</a:t>
                      </a:r>
                      <a:r>
                        <a:rPr lang="kk-KZ" sz="900" kern="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KZ" sz="900" kern="100" dirty="0">
                          <a:solidFill>
                            <a:schemeClr val="tx1"/>
                          </a:solidFill>
                          <a:effectLst/>
                        </a:rPr>
                        <a:t>года, отсутствует запись о награждении  Похвальным  листом </a:t>
                      </a:r>
                      <a:endParaRPr lang="ru-KZ" sz="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56" marR="346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KZ" sz="900" kern="100" dirty="0">
                          <a:solidFill>
                            <a:schemeClr val="tx1"/>
                          </a:solidFill>
                          <a:effectLst/>
                        </a:rPr>
                        <a:t>ош№1</a:t>
                      </a:r>
                      <a:endParaRPr lang="ru-KZ" sz="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56" marR="346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3118118"/>
                  </a:ext>
                </a:extLst>
              </a:tr>
              <a:tr h="38796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KZ" sz="900" kern="100" dirty="0">
                          <a:solidFill>
                            <a:schemeClr val="tx1"/>
                          </a:solidFill>
                          <a:effectLst/>
                        </a:rPr>
                        <a:t>В табеле успеваемости за прилежание вместо отметки  «примерное», проставлено «отлично» </a:t>
                      </a:r>
                      <a:endParaRPr lang="ru-KZ" sz="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56" marR="346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KZ" sz="900" kern="100" dirty="0">
                          <a:solidFill>
                            <a:schemeClr val="tx1"/>
                          </a:solidFill>
                          <a:effectLst/>
                        </a:rPr>
                        <a:t>ош№11</a:t>
                      </a:r>
                      <a:r>
                        <a:rPr lang="kk-KZ" sz="900" kern="100" dirty="0">
                          <a:solidFill>
                            <a:schemeClr val="tx1"/>
                          </a:solidFill>
                          <a:effectLst/>
                        </a:rPr>
                        <a:t>, ош№15, ош№20</a:t>
                      </a:r>
                      <a:endParaRPr lang="ru-KZ" sz="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56" marR="346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3804933"/>
                  </a:ext>
                </a:extLst>
              </a:tr>
              <a:tr h="540774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KZ" sz="900" kern="100" dirty="0">
                          <a:solidFill>
                            <a:schemeClr val="tx1"/>
                          </a:solidFill>
                          <a:effectLst/>
                        </a:rPr>
                        <a:t>В табелях успеваемости нет оценивания по предметам самопознание, художественный труд, музыки и вместо «</a:t>
                      </a:r>
                      <a:r>
                        <a:rPr lang="kk-KZ" sz="900" kern="100" dirty="0">
                          <a:solidFill>
                            <a:schemeClr val="tx1"/>
                          </a:solidFill>
                          <a:effectLst/>
                        </a:rPr>
                        <a:t>есептелінді</a:t>
                      </a:r>
                      <a:r>
                        <a:rPr lang="ru-KZ" sz="900" kern="100" dirty="0">
                          <a:solidFill>
                            <a:schemeClr val="tx1"/>
                          </a:solidFill>
                          <a:effectLst/>
                        </a:rPr>
                        <a:t>»</a:t>
                      </a:r>
                      <a:r>
                        <a:rPr lang="kk-KZ" sz="900" kern="100" dirty="0">
                          <a:solidFill>
                            <a:schemeClr val="tx1"/>
                          </a:solidFill>
                          <a:effectLst/>
                        </a:rPr>
                        <a:t> записано «сынақтан өтті»</a:t>
                      </a:r>
                      <a:endParaRPr lang="ru-KZ" sz="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56" marR="346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KZ" sz="900" kern="100" dirty="0">
                          <a:solidFill>
                            <a:schemeClr val="tx1"/>
                          </a:solidFill>
                          <a:effectLst/>
                        </a:rPr>
                        <a:t>ош№11, школа </a:t>
                      </a:r>
                      <a:r>
                        <a:rPr lang="ru-KZ" sz="900" kern="100" dirty="0" err="1">
                          <a:solidFill>
                            <a:schemeClr val="tx1"/>
                          </a:solidFill>
                          <a:effectLst/>
                        </a:rPr>
                        <a:t>им.Абая</a:t>
                      </a:r>
                      <a:endParaRPr lang="ru-KZ" sz="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56" marR="346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0662933"/>
                  </a:ext>
                </a:extLst>
              </a:tr>
              <a:tr h="47236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900" kern="100" dirty="0">
                          <a:solidFill>
                            <a:schemeClr val="tx1"/>
                          </a:solidFill>
                          <a:effectLst/>
                        </a:rPr>
                        <a:t>В</a:t>
                      </a:r>
                      <a:r>
                        <a:rPr lang="ru-KZ" sz="900" kern="100" dirty="0">
                          <a:solidFill>
                            <a:schemeClr val="tx1"/>
                          </a:solidFill>
                          <a:effectLst/>
                        </a:rPr>
                        <a:t> табеле </a:t>
                      </a:r>
                      <a:r>
                        <a:rPr lang="kk-KZ" sz="900" kern="100" dirty="0">
                          <a:solidFill>
                            <a:schemeClr val="tx1"/>
                          </a:solidFill>
                          <a:effectLst/>
                        </a:rPr>
                        <a:t>успеваемости </a:t>
                      </a:r>
                      <a:r>
                        <a:rPr lang="ru-KZ" sz="900" kern="100" dirty="0">
                          <a:solidFill>
                            <a:schemeClr val="tx1"/>
                          </a:solidFill>
                          <a:effectLst/>
                        </a:rPr>
                        <a:t>за 9 класс стоит зачет по религиоведению, а в аттестате за 9 класс отсутствует</a:t>
                      </a:r>
                      <a:endParaRPr lang="ru-KZ" sz="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56" marR="346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900" kern="100" dirty="0">
                          <a:solidFill>
                            <a:schemeClr val="tx1"/>
                          </a:solidFill>
                          <a:effectLst/>
                        </a:rPr>
                        <a:t>ош№22</a:t>
                      </a:r>
                      <a:endParaRPr lang="ru-KZ" sz="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56" marR="346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4314954"/>
                  </a:ext>
                </a:extLst>
              </a:tr>
              <a:tr h="436968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KZ" sz="900" kern="100" dirty="0">
                          <a:solidFill>
                            <a:schemeClr val="tx1"/>
                          </a:solidFill>
                          <a:effectLst/>
                        </a:rPr>
                        <a:t>В табелях успеваемости за 8, 9 класс не расшифрованы </a:t>
                      </a:r>
                      <a:r>
                        <a:rPr lang="ru-KZ" sz="900" kern="100" dirty="0" err="1">
                          <a:solidFill>
                            <a:schemeClr val="tx1"/>
                          </a:solidFill>
                          <a:effectLst/>
                        </a:rPr>
                        <a:t>фио</a:t>
                      </a:r>
                      <a:r>
                        <a:rPr lang="ru-KZ" sz="900" kern="100" dirty="0">
                          <a:solidFill>
                            <a:schemeClr val="tx1"/>
                          </a:solidFill>
                          <a:effectLst/>
                        </a:rPr>
                        <a:t> (директора, </a:t>
                      </a:r>
                      <a:r>
                        <a:rPr lang="ru-KZ" sz="900" kern="100" dirty="0" err="1">
                          <a:solidFill>
                            <a:schemeClr val="tx1"/>
                          </a:solidFill>
                          <a:effectLst/>
                        </a:rPr>
                        <a:t>кл.руководителя</a:t>
                      </a:r>
                      <a:r>
                        <a:rPr lang="ru-KZ" sz="900" kern="1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ru-KZ" sz="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56" marR="346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KZ" sz="900" kern="100" dirty="0" err="1">
                          <a:solidFill>
                            <a:schemeClr val="tx1"/>
                          </a:solidFill>
                          <a:effectLst/>
                        </a:rPr>
                        <a:t>ош</a:t>
                      </a:r>
                      <a:r>
                        <a:rPr lang="ru-KZ" sz="900" kern="100" dirty="0">
                          <a:solidFill>
                            <a:schemeClr val="tx1"/>
                          </a:solidFill>
                          <a:effectLst/>
                        </a:rPr>
                        <a:t> им</a:t>
                      </a:r>
                      <a:r>
                        <a:rPr lang="kk-KZ" sz="900" kern="100" dirty="0">
                          <a:solidFill>
                            <a:schemeClr val="tx1"/>
                          </a:solidFill>
                          <a:effectLst/>
                        </a:rPr>
                        <a:t>.А.Бірімжанова</a:t>
                      </a:r>
                      <a:endParaRPr lang="ru-KZ" sz="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56" marR="346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9924945"/>
                  </a:ext>
                </a:extLst>
              </a:tr>
              <a:tr h="436968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KZ" sz="900" kern="100" dirty="0">
                          <a:solidFill>
                            <a:schemeClr val="tx1"/>
                          </a:solidFill>
                          <a:effectLst/>
                        </a:rPr>
                        <a:t>В табеле успеваемости за 10 класс нет оценивания за поведение</a:t>
                      </a:r>
                      <a:endParaRPr lang="ru-KZ" sz="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56" marR="346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KZ" sz="900" kern="100" dirty="0">
                          <a:solidFill>
                            <a:schemeClr val="tx1"/>
                          </a:solidFill>
                          <a:effectLst/>
                        </a:rPr>
                        <a:t>шг№3</a:t>
                      </a:r>
                      <a:endParaRPr lang="ru-KZ" sz="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56" marR="346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3901274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90E5A66D-55D8-DDCE-F2BC-AE146DACE8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86583"/>
              </p:ext>
            </p:extLst>
          </p:nvPr>
        </p:nvGraphicFramePr>
        <p:xfrm>
          <a:off x="6096000" y="255638"/>
          <a:ext cx="4601497" cy="42983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9420">
                  <a:extLst>
                    <a:ext uri="{9D8B030D-6E8A-4147-A177-3AD203B41FA5}">
                      <a16:colId xmlns:a16="http://schemas.microsoft.com/office/drawing/2014/main" val="1108691087"/>
                    </a:ext>
                  </a:extLst>
                </a:gridCol>
                <a:gridCol w="1832077">
                  <a:extLst>
                    <a:ext uri="{9D8B030D-6E8A-4147-A177-3AD203B41FA5}">
                      <a16:colId xmlns:a16="http://schemas.microsoft.com/office/drawing/2014/main" val="1630353104"/>
                    </a:ext>
                  </a:extLst>
                </a:gridCol>
              </a:tblGrid>
              <a:tr h="43122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KZ" sz="14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заполнении похвальных листов</a:t>
                      </a:r>
                      <a:r>
                        <a:rPr lang="kk-KZ" sz="14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приложения аттестата</a:t>
                      </a:r>
                      <a:endParaRPr lang="ru-KZ" sz="11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99" marR="676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7882098"/>
                  </a:ext>
                </a:extLst>
              </a:tr>
              <a:tr h="10919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KZ" sz="14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заполнении похвальных листов должно быть не менее 3-х подписей учителей с указанием фамилии и инициалов, однако имеются всего  2 подписи учителей-</a:t>
                      </a:r>
                      <a:endParaRPr lang="ru-KZ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99" marR="676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KZ" sz="14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ош№11, </a:t>
                      </a:r>
                      <a:endParaRPr lang="ru-RU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KZ" sz="1400" b="0" kern="1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ош</a:t>
                      </a:r>
                      <a:r>
                        <a:rPr lang="ru-KZ" sz="14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им</a:t>
                      </a:r>
                      <a:r>
                        <a:rPr lang="kk-KZ" sz="14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.А.Бірімжанова,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ош№9</a:t>
                      </a:r>
                      <a:endParaRPr lang="ru-KZ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99" marR="676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6879234"/>
                  </a:ext>
                </a:extLst>
              </a:tr>
              <a:tr h="100459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KZ" sz="14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Похвальный лист выдан 25 мая, а протокол педсовета от 2</a:t>
                      </a:r>
                      <a:r>
                        <a:rPr lang="kk-KZ" sz="14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KZ" sz="14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мая</a:t>
                      </a:r>
                      <a:r>
                        <a:rPr lang="kk-KZ" sz="14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endParaRPr lang="ru-KZ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KZ" sz="14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Похвальный лист выдан 25 мая, а протокол педсовета от 29 мая -</a:t>
                      </a:r>
                      <a:endParaRPr lang="ru-KZ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99" marR="676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KZ" sz="1400" b="0" kern="1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ош</a:t>
                      </a:r>
                      <a:r>
                        <a:rPr lang="ru-KZ" sz="14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r>
                        <a:rPr lang="kk-KZ" sz="14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KZ" sz="14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KZ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kk-KZ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KZ" sz="14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ош№5</a:t>
                      </a:r>
                      <a:endParaRPr lang="ru-KZ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99" marR="676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7122834"/>
                  </a:ext>
                </a:extLst>
              </a:tr>
              <a:tr h="139645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KZ" sz="14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приложении аттестата за 9 класс не указан изучаемый иностранный язык</a:t>
                      </a:r>
                      <a:endParaRPr lang="ru-KZ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99" marR="676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KZ" sz="1400" b="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ош№9</a:t>
                      </a:r>
                      <a:endParaRPr lang="ru-KZ" sz="11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99" marR="6769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8512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8597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9026" y="24384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dirty="0"/>
              <a:t> </a:t>
            </a:r>
            <a:br>
              <a:rPr lang="ru-RU" dirty="0"/>
            </a:br>
            <a:r>
              <a:rPr lang="kk-KZ" b="1" dirty="0">
                <a:solidFill>
                  <a:schemeClr val="tx1"/>
                </a:solidFill>
              </a:rPr>
              <a:t>Освобождение от итоговой аттестации: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1063" y="1668219"/>
            <a:ext cx="8596668" cy="3880773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Согласно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50. Обучающиеся 9 (10) и 11 (12) классов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освобождаются от итоговой аттестации приказами руководителей управлений образования, обучающиеся республиканских школ – приказом Министра просвещения Республики Казахстан .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Согласно п.51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Приказы об освобождении обучающихся от итоговой аттестации .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Итоговая оценка для обучающихся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освобожденных от итоговой аттестации, выставляется на основании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годовой оценки текущего учебного года.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151910"/>
            <a:ext cx="8596668" cy="1320800"/>
          </a:xfrm>
        </p:spPr>
        <p:txBody>
          <a:bodyPr>
            <a:normAutofit fontScale="90000"/>
          </a:bodyPr>
          <a:lstStyle/>
          <a:p>
            <a:pPr algn="just"/>
            <a:r>
              <a:rPr lang="kk-KZ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Согласно приказу  МОН РК №16 от 30.01.2024 года были внесены изменения в приказ №564 </a:t>
            </a:r>
            <a:r>
              <a:rPr lang="kk-K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«Об утверждении Типовых правил приема  в образовательные организации,реализующие общеобразовательные учебные программы начального,основного среднего  и  общего  образования»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58332AC-5216-55EE-DFB6-CBD58529EB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115703"/>
              </p:ext>
            </p:extLst>
          </p:nvPr>
        </p:nvGraphicFramePr>
        <p:xfrm>
          <a:off x="402336" y="1314766"/>
          <a:ext cx="11548872" cy="5364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904">
                  <a:extLst>
                    <a:ext uri="{9D8B030D-6E8A-4147-A177-3AD203B41FA5}">
                      <a16:colId xmlns:a16="http://schemas.microsoft.com/office/drawing/2014/main" val="188894201"/>
                    </a:ext>
                  </a:extLst>
                </a:gridCol>
                <a:gridCol w="5468112">
                  <a:extLst>
                    <a:ext uri="{9D8B030D-6E8A-4147-A177-3AD203B41FA5}">
                      <a16:colId xmlns:a16="http://schemas.microsoft.com/office/drawing/2014/main" val="3696195157"/>
                    </a:ext>
                  </a:extLst>
                </a:gridCol>
                <a:gridCol w="5091192">
                  <a:extLst>
                    <a:ext uri="{9D8B030D-6E8A-4147-A177-3AD203B41FA5}">
                      <a16:colId xmlns:a16="http://schemas.microsoft.com/office/drawing/2014/main" val="1679097965"/>
                    </a:ext>
                  </a:extLst>
                </a:gridCol>
                <a:gridCol w="614664">
                  <a:extLst>
                    <a:ext uri="{9D8B030D-6E8A-4147-A177-3AD203B41FA5}">
                      <a16:colId xmlns:a16="http://schemas.microsoft.com/office/drawing/2014/main" val="10243688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Старая редакция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Новая редакция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2129973"/>
                  </a:ext>
                </a:extLst>
              </a:tr>
              <a:tr h="1400187">
                <a:tc>
                  <a:txBody>
                    <a:bodyPr/>
                    <a:lstStyle/>
                    <a:p>
                      <a:r>
                        <a:rPr lang="kk-KZ" dirty="0"/>
                        <a:t>1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</a:pPr>
                      <a:r>
                        <a:rPr lang="ru-KZ" sz="1050" spc="10" dirty="0">
                          <a:solidFill>
                            <a:srgbClr val="000000"/>
                          </a:solidFill>
                          <a:effectLst/>
                          <a:latin typeface="&quot;Times New Roman&quot;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9-2. Прием документов от родителей или иных законных представителей ребенка, поступающих в первый класс организаций образования, реализующих общеобразовательные учебные программы начального образования, производится с </a:t>
                      </a:r>
                      <a:r>
                        <a:rPr lang="ru-KZ" sz="1050" b="1" spc="10" dirty="0">
                          <a:solidFill>
                            <a:srgbClr val="000000"/>
                          </a:solidFill>
                          <a:effectLst/>
                          <a:latin typeface="&quot;Times New Roman&quot;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апреля по 1 августа </a:t>
                      </a:r>
                      <a:r>
                        <a:rPr lang="ru-KZ" sz="1050" spc="10" dirty="0">
                          <a:solidFill>
                            <a:srgbClr val="000000"/>
                          </a:solidFill>
                          <a:effectLst/>
                          <a:latin typeface="&quot;Times New Roman&quot;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текущего календарного года.</a:t>
                      </a:r>
                      <a:endParaRPr lang="ru-KZ" sz="1050" dirty="0">
                        <a:effectLst/>
                        <a:latin typeface="&quot;Times New Roman&quot;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base">
                        <a:lnSpc>
                          <a:spcPts val="1425"/>
                        </a:lnSpc>
                      </a:pPr>
                      <a:r>
                        <a:rPr lang="ru-KZ" sz="1050" spc="10" dirty="0">
                          <a:solidFill>
                            <a:srgbClr val="000000"/>
                          </a:solidFill>
                          <a:effectLst/>
                          <a:latin typeface="&quot;Times New Roman&quot;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     В случаях осуществления ограничительных мероприятий соответствующими государственными органами, введения чрезвычайного положения, возникновения чрезвычайных ситуаций социального, природного и техногенного характера на определенной территории, прием документов в первый класс организаций образования производится не позднее 20 августа текущего года.</a:t>
                      </a:r>
                      <a:endParaRPr lang="ru-KZ" sz="1050" dirty="0">
                        <a:effectLst/>
                        <a:latin typeface="&quot;Times New Roman&quot;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1050" spc="10" dirty="0">
                          <a:solidFill>
                            <a:srgbClr val="000000"/>
                          </a:solidFill>
                          <a:effectLst/>
                          <a:latin typeface="&quot;Times New Roman&quot;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П.</a:t>
                      </a:r>
                      <a:r>
                        <a:rPr lang="ru-RU" sz="1050" spc="10" dirty="0">
                          <a:solidFill>
                            <a:srgbClr val="000000"/>
                          </a:solidFill>
                          <a:effectLst/>
                          <a:latin typeface="&quot;Times New Roman&quot;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9-2. Прием документов от родителей или иных законных представителей ребенка, поступающих в первый класс организаций образования, реализующих общеобразовательные учебные программы начального образования, осуществляется </a:t>
                      </a:r>
                      <a:r>
                        <a:rPr lang="ru-RU" sz="1050" b="1" spc="10" dirty="0">
                          <a:solidFill>
                            <a:srgbClr val="000000"/>
                          </a:solidFill>
                          <a:effectLst/>
                          <a:latin typeface="&quot;Times New Roman&quot;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1 апреля по 31 августа</a:t>
                      </a:r>
                      <a:r>
                        <a:rPr lang="ru-RU" sz="1050" spc="10" dirty="0">
                          <a:solidFill>
                            <a:srgbClr val="000000"/>
                          </a:solidFill>
                          <a:effectLst/>
                          <a:latin typeface="&quot;Times New Roman&quot;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текущего календарного года.";</a:t>
                      </a:r>
                      <a:endParaRPr lang="ru-KZ" sz="1050" dirty="0">
                        <a:effectLst/>
                        <a:latin typeface="&quot;Times New Roman&quot;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Внесли изменения</a:t>
                      </a:r>
                      <a:endParaRPr lang="ru-KZ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0251029"/>
                  </a:ext>
                </a:extLst>
              </a:tr>
              <a:tr h="1286245">
                <a:tc>
                  <a:txBody>
                    <a:bodyPr/>
                    <a:lstStyle/>
                    <a:p>
                      <a:r>
                        <a:rPr lang="kk-KZ" dirty="0"/>
                        <a:t>2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50" spc="10" dirty="0">
                          <a:solidFill>
                            <a:srgbClr val="000000"/>
                          </a:solidFill>
                          <a:effectLst/>
                          <a:latin typeface="&quot;Times New Roman&quot;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 Прием документов для перевода детей между организациями начального, основного среднего, общего среднего образования осуществляется в </a:t>
                      </a:r>
                      <a:r>
                        <a:rPr lang="ru-RU" sz="1050" b="1" spc="10" dirty="0">
                          <a:solidFill>
                            <a:srgbClr val="000000"/>
                          </a:solidFill>
                          <a:effectLst/>
                          <a:latin typeface="&quot;Times New Roman&quot;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каникулярный период </a:t>
                      </a:r>
                      <a:r>
                        <a:rPr lang="ru-RU" sz="1050" spc="10" dirty="0">
                          <a:solidFill>
                            <a:srgbClr val="000000"/>
                          </a:solidFill>
                          <a:effectLst/>
                          <a:latin typeface="&quot;Times New Roman&quot;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(за исключением наличия решения суда, переезда в другой населенный пункт, выезда за пределы Республики Казахстан), в соответствии с государственной услугой "Прием документов для перевода детей между организациями начального, основного среднего, общего среднего образования" согласно </a:t>
                      </a:r>
                      <a:r>
                        <a:rPr lang="ru-RU" sz="1050" u="sng" spc="10" dirty="0">
                          <a:solidFill>
                            <a:srgbClr val="073A5E"/>
                          </a:solidFill>
                          <a:effectLst/>
                          <a:latin typeface="&quot;Times New Roman&quot;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приложению 2</a:t>
                      </a:r>
                      <a:r>
                        <a:rPr lang="ru-RU" sz="1050" spc="10" dirty="0">
                          <a:solidFill>
                            <a:srgbClr val="000000"/>
                          </a:solidFill>
                          <a:effectLst/>
                          <a:latin typeface="&quot;Times New Roman&quot;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к Типовым правилам через портал или </a:t>
                      </a:r>
                      <a:r>
                        <a:rPr lang="ru-RU" sz="1050" spc="10" dirty="0" err="1">
                          <a:solidFill>
                            <a:srgbClr val="000000"/>
                          </a:solidFill>
                          <a:effectLst/>
                          <a:latin typeface="&quot;Times New Roman&quot;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услугодателя</a:t>
                      </a:r>
                      <a:r>
                        <a:rPr lang="ru-RU" sz="1050" spc="10" dirty="0">
                          <a:solidFill>
                            <a:srgbClr val="000000"/>
                          </a:solidFill>
                          <a:effectLst/>
                          <a:latin typeface="&quot;Times New Roman&quot;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на бумажном носителе.</a:t>
                      </a:r>
                      <a:endParaRPr lang="ru-KZ" sz="1050" dirty="0">
                        <a:effectLst/>
                        <a:latin typeface="&quot;Times New Roman&quot;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1050" spc="10" dirty="0">
                          <a:solidFill>
                            <a:srgbClr val="000000"/>
                          </a:solidFill>
                          <a:effectLst/>
                          <a:latin typeface="&quot;Times New Roman&quot;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П.</a:t>
                      </a:r>
                      <a:r>
                        <a:rPr lang="ru-RU" sz="1050" spc="10" dirty="0">
                          <a:solidFill>
                            <a:srgbClr val="000000"/>
                          </a:solidFill>
                          <a:effectLst/>
                          <a:latin typeface="&quot;Times New Roman&quot;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 Прием документов для перевода детей между организациями начального, основного среднего, общего среднего образования осуществляется в соответствии с государственной услугой "Прием документов для перевода детей между организациями начального, основного среднего, общего среднего образования" согласно приложению 2 к Типовым правилам через портал или </a:t>
                      </a:r>
                      <a:r>
                        <a:rPr lang="ru-RU" sz="1050" spc="10" dirty="0" err="1">
                          <a:solidFill>
                            <a:srgbClr val="000000"/>
                          </a:solidFill>
                          <a:effectLst/>
                          <a:latin typeface="&quot;Times New Roman&quot;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услугодателя</a:t>
                      </a:r>
                      <a:r>
                        <a:rPr lang="ru-RU" sz="1050" spc="10" dirty="0">
                          <a:solidFill>
                            <a:srgbClr val="000000"/>
                          </a:solidFill>
                          <a:effectLst/>
                          <a:latin typeface="&quot;Times New Roman&quot;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на бумажном носителе."</a:t>
                      </a:r>
                      <a:endParaRPr lang="ru-KZ" sz="1050" dirty="0">
                        <a:effectLst/>
                        <a:latin typeface="&quot;Times New Roman&quot;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Внесли изменения</a:t>
                      </a:r>
                      <a:endParaRPr lang="ru-KZ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5390528"/>
                  </a:ext>
                </a:extLst>
              </a:tr>
              <a:tr h="2121790">
                <a:tc>
                  <a:txBody>
                    <a:bodyPr/>
                    <a:lstStyle/>
                    <a:p>
                      <a:r>
                        <a:rPr lang="kk-KZ" dirty="0"/>
                        <a:t>3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</a:pPr>
                      <a:r>
                        <a:rPr lang="kk-KZ" sz="1050" spc="10" dirty="0">
                          <a:solidFill>
                            <a:srgbClr val="000000"/>
                          </a:solidFill>
                          <a:effectLst/>
                          <a:latin typeface="&quot;Times New Roman&quot;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KZ" sz="1050" spc="10" dirty="0">
                          <a:solidFill>
                            <a:srgbClr val="000000"/>
                          </a:solidFill>
                          <a:effectLst/>
                          <a:latin typeface="&quot;Times New Roman&quot;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Прием обучающихся в десятые, одиннадцатые (двенадцатые) классы организаций образования, реализующих общеобразовательные учебные программы общего среднего образования, осуществляется с обеспечением доступа обучающихся, проживающих на территории обслуживания организации образования, и на основании личного заявления обучающихся либо заявления их родителей или иных законных представителей, а также наличия документа государственного образца об основном среднем образовании.</a:t>
                      </a:r>
                      <a:endParaRPr lang="ru-KZ" sz="1050" dirty="0">
                        <a:effectLst/>
                        <a:latin typeface="&quot;Times New Roman&quot;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base">
                        <a:lnSpc>
                          <a:spcPts val="1425"/>
                        </a:lnSpc>
                      </a:pPr>
                      <a:r>
                        <a:rPr lang="ru-KZ" sz="1050" spc="10" dirty="0">
                          <a:solidFill>
                            <a:srgbClr val="000000"/>
                          </a:solidFill>
                          <a:effectLst/>
                          <a:latin typeface="&quot;Times New Roman&quot;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     Прием заявлений производится</a:t>
                      </a:r>
                      <a:r>
                        <a:rPr lang="ru-KZ" sz="1050" b="1" spc="10" dirty="0">
                          <a:solidFill>
                            <a:srgbClr val="000000"/>
                          </a:solidFill>
                          <a:effectLst/>
                          <a:latin typeface="&quot;Times New Roman&quot;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до 15 августа календарного года.</a:t>
                      </a:r>
                      <a:endParaRPr lang="ru-KZ" sz="1050" b="1" dirty="0">
                        <a:effectLst/>
                        <a:latin typeface="&quot;Times New Roman&quot;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425"/>
                        </a:lnSpc>
                      </a:pPr>
                      <a:r>
                        <a:rPr lang="kk-KZ" sz="1050" spc="10" dirty="0">
                          <a:solidFill>
                            <a:srgbClr val="000000"/>
                          </a:solidFill>
                          <a:effectLst/>
                          <a:latin typeface="&quot;Times New Roman&quot;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П.</a:t>
                      </a:r>
                      <a:r>
                        <a:rPr lang="ru-KZ" sz="1050" spc="10" dirty="0">
                          <a:solidFill>
                            <a:srgbClr val="000000"/>
                          </a:solidFill>
                          <a:effectLst/>
                          <a:latin typeface="&quot;Times New Roman&quot;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 Прием обучающихся в десятые, одиннадцатые (двенадцатые) классы организаций образования, реализующих общеобразовательные учебные программы общего среднего образования, осуществляется с обеспечением доступа обучающихся, проживающих на территории обслуживания организации образования, и на основании личного заявления обучающихся либо заявления их родителей или иных законных представителей, а также наличия документа государственного образца об основном среднем образовании.</a:t>
                      </a:r>
                      <a:endParaRPr lang="ru-KZ" sz="1050" dirty="0">
                        <a:effectLst/>
                        <a:latin typeface="&quot;Times New Roman&quot;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base">
                        <a:lnSpc>
                          <a:spcPts val="1425"/>
                        </a:lnSpc>
                      </a:pPr>
                      <a:r>
                        <a:rPr lang="ru-KZ" sz="1050" spc="10" dirty="0">
                          <a:solidFill>
                            <a:srgbClr val="000000"/>
                          </a:solidFill>
                          <a:effectLst/>
                          <a:latin typeface="&quot;Times New Roman&quot;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Прием заявлений производится </a:t>
                      </a:r>
                      <a:r>
                        <a:rPr lang="ru-KZ" sz="1050" b="1" spc="10" dirty="0">
                          <a:solidFill>
                            <a:srgbClr val="000000"/>
                          </a:solidFill>
                          <a:effectLst/>
                          <a:latin typeface="&quot;Times New Roman&quot;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 31 августа</a:t>
                      </a:r>
                      <a:r>
                        <a:rPr lang="ru-KZ" sz="1050" spc="10" dirty="0">
                          <a:solidFill>
                            <a:srgbClr val="000000"/>
                          </a:solidFill>
                          <a:effectLst/>
                          <a:latin typeface="&quot;Times New Roman&quot;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календарного года.";</a:t>
                      </a:r>
                      <a:endParaRPr lang="ru-KZ" sz="1050" dirty="0">
                        <a:effectLst/>
                        <a:latin typeface="&quot;Times New Roman&quot;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49580" algn="just"/>
                      <a:r>
                        <a:rPr lang="ru-KZ" sz="1050" i="1" dirty="0">
                          <a:effectLst/>
                          <a:latin typeface="&quot;Times New Roman&quot;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050" dirty="0">
                        <a:effectLst/>
                        <a:latin typeface="&quot;Times New Roman&quot;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Внесли изменения</a:t>
                      </a:r>
                      <a:endParaRPr lang="ru-KZ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93947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16245271-288F-115A-2C97-BCF8334A22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4819417"/>
              </p:ext>
            </p:extLst>
          </p:nvPr>
        </p:nvGraphicFramePr>
        <p:xfrm>
          <a:off x="521208" y="164525"/>
          <a:ext cx="11340080" cy="65822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1686">
                  <a:extLst>
                    <a:ext uri="{9D8B030D-6E8A-4147-A177-3AD203B41FA5}">
                      <a16:colId xmlns:a16="http://schemas.microsoft.com/office/drawing/2014/main" val="1539360634"/>
                    </a:ext>
                  </a:extLst>
                </a:gridCol>
                <a:gridCol w="2314644">
                  <a:extLst>
                    <a:ext uri="{9D8B030D-6E8A-4147-A177-3AD203B41FA5}">
                      <a16:colId xmlns:a16="http://schemas.microsoft.com/office/drawing/2014/main" val="3238398056"/>
                    </a:ext>
                  </a:extLst>
                </a:gridCol>
                <a:gridCol w="692514">
                  <a:extLst>
                    <a:ext uri="{9D8B030D-6E8A-4147-A177-3AD203B41FA5}">
                      <a16:colId xmlns:a16="http://schemas.microsoft.com/office/drawing/2014/main" val="3023993760"/>
                    </a:ext>
                  </a:extLst>
                </a:gridCol>
                <a:gridCol w="549652">
                  <a:extLst>
                    <a:ext uri="{9D8B030D-6E8A-4147-A177-3AD203B41FA5}">
                      <a16:colId xmlns:a16="http://schemas.microsoft.com/office/drawing/2014/main" val="791073321"/>
                    </a:ext>
                  </a:extLst>
                </a:gridCol>
                <a:gridCol w="1032009">
                  <a:extLst>
                    <a:ext uri="{9D8B030D-6E8A-4147-A177-3AD203B41FA5}">
                      <a16:colId xmlns:a16="http://schemas.microsoft.com/office/drawing/2014/main" val="638964848"/>
                    </a:ext>
                  </a:extLst>
                </a:gridCol>
                <a:gridCol w="931530">
                  <a:extLst>
                    <a:ext uri="{9D8B030D-6E8A-4147-A177-3AD203B41FA5}">
                      <a16:colId xmlns:a16="http://schemas.microsoft.com/office/drawing/2014/main" val="1223757340"/>
                    </a:ext>
                  </a:extLst>
                </a:gridCol>
                <a:gridCol w="931530">
                  <a:extLst>
                    <a:ext uri="{9D8B030D-6E8A-4147-A177-3AD203B41FA5}">
                      <a16:colId xmlns:a16="http://schemas.microsoft.com/office/drawing/2014/main" val="1966384899"/>
                    </a:ext>
                  </a:extLst>
                </a:gridCol>
                <a:gridCol w="582206">
                  <a:extLst>
                    <a:ext uri="{9D8B030D-6E8A-4147-A177-3AD203B41FA5}">
                      <a16:colId xmlns:a16="http://schemas.microsoft.com/office/drawing/2014/main" val="2011086728"/>
                    </a:ext>
                  </a:extLst>
                </a:gridCol>
                <a:gridCol w="621019">
                  <a:extLst>
                    <a:ext uri="{9D8B030D-6E8A-4147-A177-3AD203B41FA5}">
                      <a16:colId xmlns:a16="http://schemas.microsoft.com/office/drawing/2014/main" val="2279395490"/>
                    </a:ext>
                  </a:extLst>
                </a:gridCol>
                <a:gridCol w="621019">
                  <a:extLst>
                    <a:ext uri="{9D8B030D-6E8A-4147-A177-3AD203B41FA5}">
                      <a16:colId xmlns:a16="http://schemas.microsoft.com/office/drawing/2014/main" val="2616734109"/>
                    </a:ext>
                  </a:extLst>
                </a:gridCol>
                <a:gridCol w="789214">
                  <a:extLst>
                    <a:ext uri="{9D8B030D-6E8A-4147-A177-3AD203B41FA5}">
                      <a16:colId xmlns:a16="http://schemas.microsoft.com/office/drawing/2014/main" val="679498567"/>
                    </a:ext>
                  </a:extLst>
                </a:gridCol>
                <a:gridCol w="621019">
                  <a:extLst>
                    <a:ext uri="{9D8B030D-6E8A-4147-A177-3AD203B41FA5}">
                      <a16:colId xmlns:a16="http://schemas.microsoft.com/office/drawing/2014/main" val="1804579741"/>
                    </a:ext>
                  </a:extLst>
                </a:gridCol>
                <a:gridCol w="621019">
                  <a:extLst>
                    <a:ext uri="{9D8B030D-6E8A-4147-A177-3AD203B41FA5}">
                      <a16:colId xmlns:a16="http://schemas.microsoft.com/office/drawing/2014/main" val="3701939254"/>
                    </a:ext>
                  </a:extLst>
                </a:gridCol>
                <a:gridCol w="621019">
                  <a:extLst>
                    <a:ext uri="{9D8B030D-6E8A-4147-A177-3AD203B41FA5}">
                      <a16:colId xmlns:a16="http://schemas.microsoft.com/office/drawing/2014/main" val="3330851253"/>
                    </a:ext>
                  </a:extLst>
                </a:gridCol>
              </a:tblGrid>
              <a:tr h="505745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800" b="1" u="none" strike="noStrike" dirty="0">
                          <a:effectLst/>
                        </a:rPr>
                        <a:t>№</a:t>
                      </a:r>
                      <a:endParaRPr lang="ru-KZ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</a:rPr>
                        <a:t>школы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</a:rPr>
                        <a:t>Всего выпускников 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 err="1">
                          <a:effectLst/>
                        </a:rPr>
                        <a:t>зарегистрированно</a:t>
                      </a:r>
                      <a:r>
                        <a:rPr lang="ru-RU" sz="800" b="1" u="none" strike="noStrike" dirty="0">
                          <a:effectLst/>
                        </a:rPr>
                        <a:t> 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>
                          <a:effectLst/>
                        </a:rPr>
                        <a:t>приняли участие 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</a:rPr>
                        <a:t>% участия от общего контингента 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</a:rPr>
                        <a:t>средний балл 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</a:rPr>
                        <a:t>менее 50 баллов 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</a:rPr>
                        <a:t>свыше 100 баллов 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</a:rPr>
                        <a:t>всего претендентов АБ 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</a:rPr>
                        <a:t>из них, принявшие участие в ЕНТ  претенденты АБ 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</a:rPr>
                        <a:t>средний балл претендентов 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</a:rPr>
                        <a:t>менее 50баллов претендентов АБ 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</a:rPr>
                        <a:t>свыше 100 баллов претендентов АБ 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extLst>
                  <a:ext uri="{0D108BD9-81ED-4DB2-BD59-A6C34878D82A}">
                    <a16:rowId xmlns:a16="http://schemas.microsoft.com/office/drawing/2014/main" val="1107488885"/>
                  </a:ext>
                </a:extLst>
              </a:tr>
              <a:tr h="141110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 dirty="0">
                          <a:effectLst/>
                        </a:rPr>
                        <a:t>1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u="none" strike="noStrike" dirty="0">
                          <a:effectLst/>
                        </a:rPr>
                        <a:t>Школа-лицей №1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&quot;Times New Roman&quot;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KZ" sz="1100" b="0" u="none" strike="noStrike">
                          <a:effectLst/>
                        </a:rPr>
                        <a:t>30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 dirty="0">
                          <a:effectLst/>
                        </a:rPr>
                        <a:t>26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26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86,7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85,08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4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extLst>
                  <a:ext uri="{0D108BD9-81ED-4DB2-BD59-A6C34878D82A}">
                    <a16:rowId xmlns:a16="http://schemas.microsoft.com/office/drawing/2014/main" val="3565325766"/>
                  </a:ext>
                </a:extLst>
              </a:tr>
              <a:tr h="141110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 dirty="0">
                          <a:effectLst/>
                        </a:rPr>
                        <a:t>2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u="none" strike="noStrike">
                          <a:effectLst/>
                        </a:rPr>
                        <a:t>Школа-лицей №2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&quot;Times New Roman&quot;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KZ" sz="1100" b="0" u="none" strike="noStrike">
                          <a:effectLst/>
                        </a:rPr>
                        <a:t>55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 dirty="0">
                          <a:effectLst/>
                        </a:rPr>
                        <a:t>45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44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80,0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85,27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7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extLst>
                  <a:ext uri="{0D108BD9-81ED-4DB2-BD59-A6C34878D82A}">
                    <a16:rowId xmlns:a16="http://schemas.microsoft.com/office/drawing/2014/main" val="1216456065"/>
                  </a:ext>
                </a:extLst>
              </a:tr>
              <a:tr h="141110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3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u="none" strike="noStrike">
                          <a:effectLst/>
                        </a:rPr>
                        <a:t>Школа-гимназия №3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&quot;Times New Roman&quot;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KZ" sz="1100" b="0" u="none" strike="noStrike">
                          <a:effectLst/>
                        </a:rPr>
                        <a:t>50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36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36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72,0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84,33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5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extLst>
                  <a:ext uri="{0D108BD9-81ED-4DB2-BD59-A6C34878D82A}">
                    <a16:rowId xmlns:a16="http://schemas.microsoft.com/office/drawing/2014/main" val="1721028534"/>
                  </a:ext>
                </a:extLst>
              </a:tr>
              <a:tr h="210451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4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u="none" strike="noStrike">
                          <a:effectLst/>
                        </a:rPr>
                        <a:t>Общеобразовательная школа №4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&quot;Times New Roman&quot;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KZ" sz="1100" b="0" u="none" strike="noStrike" dirty="0">
                          <a:effectLst/>
                        </a:rPr>
                        <a:t>8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6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6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75,0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73,83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extLst>
                  <a:ext uri="{0D108BD9-81ED-4DB2-BD59-A6C34878D82A}">
                    <a16:rowId xmlns:a16="http://schemas.microsoft.com/office/drawing/2014/main" val="3278207783"/>
                  </a:ext>
                </a:extLst>
              </a:tr>
              <a:tr h="263724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5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u="none" strike="noStrike">
                          <a:effectLst/>
                        </a:rPr>
                        <a:t>Общеобразовательная школа №5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&quot;Times New Roman&quot;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KZ" sz="1100" b="0" u="none" strike="noStrike">
                          <a:effectLst/>
                        </a:rPr>
                        <a:t>45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34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34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75,6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71,7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3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1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1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extLst>
                  <a:ext uri="{0D108BD9-81ED-4DB2-BD59-A6C34878D82A}">
                    <a16:rowId xmlns:a16="http://schemas.microsoft.com/office/drawing/2014/main" val="1380769317"/>
                  </a:ext>
                </a:extLst>
              </a:tr>
              <a:tr h="210451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6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u="none" strike="noStrike">
                          <a:effectLst/>
                        </a:rPr>
                        <a:t>Общеобразовательная школа №6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&quot;Times New Roman&quot;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KZ" sz="1100" b="0" u="none" strike="noStrike">
                          <a:effectLst/>
                        </a:rPr>
                        <a:t>17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 dirty="0">
                          <a:effectLst/>
                        </a:rPr>
                        <a:t>5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5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 dirty="0">
                          <a:effectLst/>
                        </a:rPr>
                        <a:t>29,4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 dirty="0">
                          <a:effectLst/>
                        </a:rPr>
                        <a:t>70,2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extLst>
                  <a:ext uri="{0D108BD9-81ED-4DB2-BD59-A6C34878D82A}">
                    <a16:rowId xmlns:a16="http://schemas.microsoft.com/office/drawing/2014/main" val="2419944546"/>
                  </a:ext>
                </a:extLst>
              </a:tr>
              <a:tr h="210451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7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u="none" strike="noStrike">
                          <a:effectLst/>
                        </a:rPr>
                        <a:t>Общеобразовательная школа №7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&quot;Times New Roman&quot;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KZ" sz="1100" b="0" u="none" strike="noStrike">
                          <a:effectLst/>
                        </a:rPr>
                        <a:t>57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31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 dirty="0">
                          <a:effectLst/>
                        </a:rPr>
                        <a:t>31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 dirty="0">
                          <a:effectLst/>
                        </a:rPr>
                        <a:t>54,4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83,1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1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4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extLst>
                  <a:ext uri="{0D108BD9-81ED-4DB2-BD59-A6C34878D82A}">
                    <a16:rowId xmlns:a16="http://schemas.microsoft.com/office/drawing/2014/main" val="2770883992"/>
                  </a:ext>
                </a:extLst>
              </a:tr>
              <a:tr h="210451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8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u="none" strike="noStrike">
                          <a:effectLst/>
                        </a:rPr>
                        <a:t>Общеобразовательная школа №8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&quot;Times New Roman&quot;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KZ" sz="1100" b="0" u="none" strike="noStrike">
                          <a:effectLst/>
                        </a:rPr>
                        <a:t>47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35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35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74,5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66,4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 dirty="0">
                          <a:effectLst/>
                        </a:rPr>
                        <a:t>8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2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extLst>
                  <a:ext uri="{0D108BD9-81ED-4DB2-BD59-A6C34878D82A}">
                    <a16:rowId xmlns:a16="http://schemas.microsoft.com/office/drawing/2014/main" val="1045503236"/>
                  </a:ext>
                </a:extLst>
              </a:tr>
              <a:tr h="210451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9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u="none" strike="noStrike">
                          <a:effectLst/>
                        </a:rPr>
                        <a:t>Общеобразовательная школа №9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&quot;Times New Roman&quot;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KZ" sz="1100" b="0" u="none" strike="noStrike">
                          <a:effectLst/>
                        </a:rPr>
                        <a:t>53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 dirty="0">
                          <a:effectLst/>
                        </a:rPr>
                        <a:t>49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49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 dirty="0">
                          <a:effectLst/>
                        </a:rPr>
                        <a:t>92,5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 dirty="0">
                          <a:effectLst/>
                        </a:rPr>
                        <a:t>61,2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 dirty="0">
                          <a:effectLst/>
                        </a:rPr>
                        <a:t>14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2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2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 dirty="0">
                          <a:effectLst/>
                        </a:rPr>
                        <a:t>86,5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extLst>
                  <a:ext uri="{0D108BD9-81ED-4DB2-BD59-A6C34878D82A}">
                    <a16:rowId xmlns:a16="http://schemas.microsoft.com/office/drawing/2014/main" val="2279403902"/>
                  </a:ext>
                </a:extLst>
              </a:tr>
              <a:tr h="210451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10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u="none" strike="noStrike">
                          <a:effectLst/>
                        </a:rPr>
                        <a:t>Общеобразовательная школа №10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&quot;Times New Roman&quot;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KZ" sz="1100" b="0" u="none" strike="noStrike">
                          <a:effectLst/>
                        </a:rPr>
                        <a:t>28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27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26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92,9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70,46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3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1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 dirty="0">
                          <a:effectLst/>
                        </a:rPr>
                        <a:t> 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extLst>
                  <a:ext uri="{0D108BD9-81ED-4DB2-BD59-A6C34878D82A}">
                    <a16:rowId xmlns:a16="http://schemas.microsoft.com/office/drawing/2014/main" val="460740946"/>
                  </a:ext>
                </a:extLst>
              </a:tr>
              <a:tr h="210451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11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u="none" strike="noStrike">
                          <a:effectLst/>
                        </a:rPr>
                        <a:t>Общеобразовательная школа №11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&quot;Times New Roman&quot;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KZ" sz="1100" b="0" u="none" strike="noStrike">
                          <a:effectLst/>
                        </a:rPr>
                        <a:t>20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7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7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 dirty="0">
                          <a:effectLst/>
                        </a:rPr>
                        <a:t>35,0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 dirty="0">
                          <a:effectLst/>
                        </a:rPr>
                        <a:t>60,29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1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2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1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 dirty="0">
                          <a:effectLst/>
                        </a:rPr>
                        <a:t>61</a:t>
                      </a:r>
                      <a:endParaRPr lang="ru-KZ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extLst>
                  <a:ext uri="{0D108BD9-81ED-4DB2-BD59-A6C34878D82A}">
                    <a16:rowId xmlns:a16="http://schemas.microsoft.com/office/drawing/2014/main" val="2431044377"/>
                  </a:ext>
                </a:extLst>
              </a:tr>
              <a:tr h="210451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12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u="none" strike="noStrike">
                          <a:effectLst/>
                        </a:rPr>
                        <a:t>Общеобразовательная школа №15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&quot;Times New Roman&quot;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KZ" sz="1100" b="0" u="none" strike="noStrike">
                          <a:effectLst/>
                        </a:rPr>
                        <a:t>31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27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27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87,1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 dirty="0">
                          <a:effectLst/>
                        </a:rPr>
                        <a:t>69,15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2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1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1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1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 dirty="0">
                          <a:effectLst/>
                        </a:rPr>
                        <a:t>104</a:t>
                      </a:r>
                      <a:endParaRPr lang="ru-KZ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1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extLst>
                  <a:ext uri="{0D108BD9-81ED-4DB2-BD59-A6C34878D82A}">
                    <a16:rowId xmlns:a16="http://schemas.microsoft.com/office/drawing/2014/main" val="456103584"/>
                  </a:ext>
                </a:extLst>
              </a:tr>
              <a:tr h="210451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13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u="none" strike="noStrike">
                          <a:effectLst/>
                        </a:rPr>
                        <a:t>Общеобразовательная школа №16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&quot;Times New Roman&quot;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KZ" sz="1100" b="0" u="none" strike="noStrike">
                          <a:effectLst/>
                        </a:rPr>
                        <a:t>41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 dirty="0">
                          <a:effectLst/>
                        </a:rPr>
                        <a:t>30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30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 dirty="0">
                          <a:effectLst/>
                        </a:rPr>
                        <a:t>73,2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73,27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 dirty="0">
                          <a:effectLst/>
                        </a:rPr>
                        <a:t>2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1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 dirty="0">
                          <a:effectLst/>
                        </a:rPr>
                        <a:t> 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extLst>
                  <a:ext uri="{0D108BD9-81ED-4DB2-BD59-A6C34878D82A}">
                    <a16:rowId xmlns:a16="http://schemas.microsoft.com/office/drawing/2014/main" val="1663717471"/>
                  </a:ext>
                </a:extLst>
              </a:tr>
              <a:tr h="210451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14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u="none" strike="noStrike">
                          <a:effectLst/>
                        </a:rPr>
                        <a:t>Общеобразовательная школа №17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&quot;Times New Roman&quot;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KZ" sz="1100" b="0" u="none" strike="noStrike">
                          <a:effectLst/>
                        </a:rPr>
                        <a:t>46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30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31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 dirty="0">
                          <a:effectLst/>
                        </a:rPr>
                        <a:t>67,4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78,46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3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extLst>
                  <a:ext uri="{0D108BD9-81ED-4DB2-BD59-A6C34878D82A}">
                    <a16:rowId xmlns:a16="http://schemas.microsoft.com/office/drawing/2014/main" val="3692629947"/>
                  </a:ext>
                </a:extLst>
              </a:tr>
              <a:tr h="141110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15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u="none" strike="noStrike">
                          <a:effectLst/>
                        </a:rPr>
                        <a:t>Школа-гимназия №18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&quot;Times New Roman&quot;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KZ" sz="1100" b="0" u="none" strike="noStrike">
                          <a:effectLst/>
                        </a:rPr>
                        <a:t>34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29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29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85,3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 dirty="0">
                          <a:effectLst/>
                        </a:rPr>
                        <a:t>65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1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1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 dirty="0">
                          <a:effectLst/>
                        </a:rPr>
                        <a:t> 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extLst>
                  <a:ext uri="{0D108BD9-81ED-4DB2-BD59-A6C34878D82A}">
                    <a16:rowId xmlns:a16="http://schemas.microsoft.com/office/drawing/2014/main" val="169313207"/>
                  </a:ext>
                </a:extLst>
              </a:tr>
              <a:tr h="210451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16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u="none" strike="noStrike">
                          <a:effectLst/>
                        </a:rPr>
                        <a:t>Общеобразовательная школа №19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&quot;Times New Roman&quot;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KZ" sz="1100" b="0" u="none" strike="noStrike">
                          <a:effectLst/>
                        </a:rPr>
                        <a:t>24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 dirty="0">
                          <a:effectLst/>
                        </a:rPr>
                        <a:t>20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19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79,2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75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 dirty="0">
                          <a:effectLst/>
                        </a:rPr>
                        <a:t> 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 dirty="0">
                          <a:effectLst/>
                        </a:rPr>
                        <a:t> 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extLst>
                  <a:ext uri="{0D108BD9-81ED-4DB2-BD59-A6C34878D82A}">
                    <a16:rowId xmlns:a16="http://schemas.microsoft.com/office/drawing/2014/main" val="2696813548"/>
                  </a:ext>
                </a:extLst>
              </a:tr>
              <a:tr h="210451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17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u="none" strike="noStrike">
                          <a:effectLst/>
                        </a:rPr>
                        <a:t>Общеобразовательная школа №20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&quot;Times New Roman&quot;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KZ" sz="1100" b="0" u="none" strike="noStrike">
                          <a:effectLst/>
                        </a:rPr>
                        <a:t>44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43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43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97,7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 dirty="0">
                          <a:effectLst/>
                        </a:rPr>
                        <a:t>62,7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 dirty="0">
                          <a:effectLst/>
                        </a:rPr>
                        <a:t>10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1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2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2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 dirty="0">
                          <a:effectLst/>
                        </a:rPr>
                        <a:t>96,5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extLst>
                  <a:ext uri="{0D108BD9-81ED-4DB2-BD59-A6C34878D82A}">
                    <a16:rowId xmlns:a16="http://schemas.microsoft.com/office/drawing/2014/main" val="480853481"/>
                  </a:ext>
                </a:extLst>
              </a:tr>
              <a:tr h="210451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18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u="none" strike="noStrike">
                          <a:effectLst/>
                        </a:rPr>
                        <a:t>Общеобразовательная школа №21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&quot;Times New Roman&quot;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KZ" sz="1100" b="0" u="none" strike="noStrike">
                          <a:effectLst/>
                        </a:rPr>
                        <a:t>13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13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13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100,0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69,5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 dirty="0">
                          <a:effectLst/>
                        </a:rPr>
                        <a:t> 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 dirty="0">
                          <a:effectLst/>
                        </a:rPr>
                        <a:t> 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extLst>
                  <a:ext uri="{0D108BD9-81ED-4DB2-BD59-A6C34878D82A}">
                    <a16:rowId xmlns:a16="http://schemas.microsoft.com/office/drawing/2014/main" val="749083279"/>
                  </a:ext>
                </a:extLst>
              </a:tr>
              <a:tr h="210451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19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u="none" strike="noStrike">
                          <a:effectLst/>
                        </a:rPr>
                        <a:t>Общеобразовательная школа №22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&quot;Times New Roman&quot;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KZ" sz="1100" b="0" u="none" strike="noStrike">
                          <a:effectLst/>
                        </a:rPr>
                        <a:t>25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 dirty="0">
                          <a:effectLst/>
                        </a:rPr>
                        <a:t>23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22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 dirty="0">
                          <a:effectLst/>
                        </a:rPr>
                        <a:t>88,0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 dirty="0">
                          <a:effectLst/>
                        </a:rPr>
                        <a:t>68,41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4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1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1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1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130</a:t>
                      </a:r>
                      <a:endParaRPr lang="ru-KZ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1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extLst>
                  <a:ext uri="{0D108BD9-81ED-4DB2-BD59-A6C34878D82A}">
                    <a16:rowId xmlns:a16="http://schemas.microsoft.com/office/drawing/2014/main" val="1782553532"/>
                  </a:ext>
                </a:extLst>
              </a:tr>
              <a:tr h="210451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20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u="none" strike="noStrike">
                          <a:effectLst/>
                        </a:rPr>
                        <a:t>Общеобразовательная школа №23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&quot;Times New Roman&quot;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KZ" sz="1100" b="0" u="none" strike="noStrike">
                          <a:effectLst/>
                        </a:rPr>
                        <a:t>66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 dirty="0">
                          <a:effectLst/>
                        </a:rPr>
                        <a:t>61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 dirty="0">
                          <a:effectLst/>
                        </a:rPr>
                        <a:t>60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 dirty="0">
                          <a:effectLst/>
                        </a:rPr>
                        <a:t>90,9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81,8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6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3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 dirty="0">
                          <a:effectLst/>
                        </a:rPr>
                        <a:t>3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 dirty="0">
                          <a:effectLst/>
                        </a:rPr>
                        <a:t>97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 dirty="0">
                          <a:effectLst/>
                        </a:rPr>
                        <a:t>1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extLst>
                  <a:ext uri="{0D108BD9-81ED-4DB2-BD59-A6C34878D82A}">
                    <a16:rowId xmlns:a16="http://schemas.microsoft.com/office/drawing/2014/main" val="2878157303"/>
                  </a:ext>
                </a:extLst>
              </a:tr>
              <a:tr h="279420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21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u="none" strike="noStrike">
                          <a:effectLst/>
                        </a:rPr>
                        <a:t>Общеобразовательная школа им.Абая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&quot;Times New Roman&quot;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KZ" sz="1100" b="0" u="none" strike="noStrike">
                          <a:effectLst/>
                        </a:rPr>
                        <a:t>72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 dirty="0">
                          <a:effectLst/>
                        </a:rPr>
                        <a:t>49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 dirty="0">
                          <a:effectLst/>
                        </a:rPr>
                        <a:t>46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 dirty="0">
                          <a:effectLst/>
                        </a:rPr>
                        <a:t>63,9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 dirty="0">
                          <a:effectLst/>
                        </a:rPr>
                        <a:t>69,73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 dirty="0">
                          <a:effectLst/>
                        </a:rPr>
                        <a:t>5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3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2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1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 dirty="0">
                          <a:effectLst/>
                        </a:rPr>
                        <a:t>100</a:t>
                      </a:r>
                      <a:endParaRPr lang="ru-KZ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extLst>
                  <a:ext uri="{0D108BD9-81ED-4DB2-BD59-A6C34878D82A}">
                    <a16:rowId xmlns:a16="http://schemas.microsoft.com/office/drawing/2014/main" val="1751637094"/>
                  </a:ext>
                </a:extLst>
              </a:tr>
              <a:tr h="141110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22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u="none" strike="noStrike">
                          <a:effectLst/>
                        </a:rPr>
                        <a:t>Школа-гимназия №28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&quot;Times New Roman&quot;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KZ" sz="1100" b="0" u="none" strike="noStrike">
                          <a:effectLst/>
                        </a:rPr>
                        <a:t>35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34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34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 dirty="0">
                          <a:effectLst/>
                        </a:rPr>
                        <a:t>97,1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 dirty="0">
                          <a:effectLst/>
                        </a:rPr>
                        <a:t>61,75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 dirty="0">
                          <a:effectLst/>
                        </a:rPr>
                        <a:t>7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 dirty="0">
                          <a:effectLst/>
                        </a:rPr>
                        <a:t> 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 dirty="0">
                          <a:effectLst/>
                        </a:rPr>
                        <a:t> 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extLst>
                  <a:ext uri="{0D108BD9-81ED-4DB2-BD59-A6C34878D82A}">
                    <a16:rowId xmlns:a16="http://schemas.microsoft.com/office/drawing/2014/main" val="2414561152"/>
                  </a:ext>
                </a:extLst>
              </a:tr>
              <a:tr h="210451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23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u="none" strike="noStrike">
                          <a:effectLst/>
                        </a:rPr>
                        <a:t>Общеобразовательная школа №29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&quot;Times New Roman&quot;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KZ" sz="1100" b="0" u="none" strike="noStrike">
                          <a:effectLst/>
                        </a:rPr>
                        <a:t>17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 dirty="0">
                          <a:effectLst/>
                        </a:rPr>
                        <a:t>14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14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82,4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69,21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1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1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extLst>
                  <a:ext uri="{0D108BD9-81ED-4DB2-BD59-A6C34878D82A}">
                    <a16:rowId xmlns:a16="http://schemas.microsoft.com/office/drawing/2014/main" val="3642336002"/>
                  </a:ext>
                </a:extLst>
              </a:tr>
              <a:tr h="210451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24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u="none" strike="noStrike">
                          <a:effectLst/>
                        </a:rPr>
                        <a:t>Общеобразовательная школа №30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&quot;Times New Roman&quot;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KZ" sz="1100" b="0" u="none" strike="noStrike">
                          <a:effectLst/>
                        </a:rPr>
                        <a:t>16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 dirty="0">
                          <a:effectLst/>
                        </a:rPr>
                        <a:t>6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 dirty="0">
                          <a:effectLst/>
                        </a:rPr>
                        <a:t>5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 dirty="0">
                          <a:effectLst/>
                        </a:rPr>
                        <a:t>31,3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74,8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 dirty="0">
                          <a:effectLst/>
                        </a:rPr>
                        <a:t> 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extLst>
                  <a:ext uri="{0D108BD9-81ED-4DB2-BD59-A6C34878D82A}">
                    <a16:rowId xmlns:a16="http://schemas.microsoft.com/office/drawing/2014/main" val="1785065159"/>
                  </a:ext>
                </a:extLst>
              </a:tr>
              <a:tr h="210451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25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u="none" strike="noStrike">
                          <a:effectLst/>
                        </a:rPr>
                        <a:t>Общеобразовательная школа №115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&quot;Times New Roman&quot;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KZ" sz="1100" b="0" u="none" strike="noStrike">
                          <a:effectLst/>
                        </a:rPr>
                        <a:t>39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 dirty="0">
                          <a:effectLst/>
                        </a:rPr>
                        <a:t>39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39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 dirty="0">
                          <a:effectLst/>
                        </a:rPr>
                        <a:t>100,0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67,4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 dirty="0">
                          <a:effectLst/>
                        </a:rPr>
                        <a:t>8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1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3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1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 dirty="0">
                          <a:effectLst/>
                        </a:rPr>
                        <a:t>84</a:t>
                      </a:r>
                      <a:endParaRPr lang="ru-KZ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 dirty="0">
                          <a:effectLst/>
                        </a:rPr>
                        <a:t> 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extLst>
                  <a:ext uri="{0D108BD9-81ED-4DB2-BD59-A6C34878D82A}">
                    <a16:rowId xmlns:a16="http://schemas.microsoft.com/office/drawing/2014/main" val="108155408"/>
                  </a:ext>
                </a:extLst>
              </a:tr>
              <a:tr h="141110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26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u="none" strike="noStrike">
                          <a:effectLst/>
                        </a:rPr>
                        <a:t>Гимназия им.М.Горького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&quot;Times New Roman&quot;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KZ" sz="1100" b="0" u="none" strike="noStrike">
                          <a:effectLst/>
                        </a:rPr>
                        <a:t>82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 dirty="0">
                          <a:effectLst/>
                        </a:rPr>
                        <a:t>67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65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 dirty="0">
                          <a:effectLst/>
                        </a:rPr>
                        <a:t>79,3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91,47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15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5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3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 dirty="0">
                          <a:effectLst/>
                        </a:rPr>
                        <a:t>96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 dirty="0">
                          <a:effectLst/>
                        </a:rPr>
                        <a:t> 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2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extLst>
                  <a:ext uri="{0D108BD9-81ED-4DB2-BD59-A6C34878D82A}">
                    <a16:rowId xmlns:a16="http://schemas.microsoft.com/office/drawing/2014/main" val="332006738"/>
                  </a:ext>
                </a:extLst>
              </a:tr>
              <a:tr h="141110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27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u="none" strike="noStrike">
                          <a:effectLst/>
                        </a:rPr>
                        <a:t>Гимназия им.С.Мауленова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&quot;Times New Roman&quot;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KZ" sz="1100" b="0" u="none" strike="noStrike">
                          <a:effectLst/>
                        </a:rPr>
                        <a:t>30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 dirty="0">
                          <a:effectLst/>
                        </a:rPr>
                        <a:t>30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29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96,7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91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9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1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1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 dirty="0">
                          <a:effectLst/>
                        </a:rPr>
                        <a:t>126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 dirty="0">
                          <a:effectLst/>
                        </a:rPr>
                        <a:t>1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extLst>
                  <a:ext uri="{0D108BD9-81ED-4DB2-BD59-A6C34878D82A}">
                    <a16:rowId xmlns:a16="http://schemas.microsoft.com/office/drawing/2014/main" val="1544454370"/>
                  </a:ext>
                </a:extLst>
              </a:tr>
              <a:tr h="210451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28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u="none" strike="noStrike">
                          <a:effectLst/>
                        </a:rPr>
                        <a:t>Физико- математический лицей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&quot;Times New Roman&quot;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KZ" sz="1100" b="0" u="none" strike="noStrike">
                          <a:effectLst/>
                        </a:rPr>
                        <a:t>59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 dirty="0">
                          <a:effectLst/>
                        </a:rPr>
                        <a:t>33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 dirty="0">
                          <a:effectLst/>
                        </a:rPr>
                        <a:t>35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 dirty="0">
                          <a:effectLst/>
                        </a:rPr>
                        <a:t>59,3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 dirty="0">
                          <a:effectLst/>
                        </a:rPr>
                        <a:t>92,14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 dirty="0">
                          <a:effectLst/>
                        </a:rPr>
                        <a:t>8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 dirty="0">
                          <a:effectLst/>
                        </a:rPr>
                        <a:t>10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 dirty="0">
                          <a:effectLst/>
                        </a:rPr>
                        <a:t>7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 dirty="0">
                          <a:effectLst/>
                        </a:rPr>
                        <a:t>107,8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 dirty="0">
                          <a:effectLst/>
                        </a:rPr>
                        <a:t> 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0" u="none" strike="noStrike" dirty="0">
                          <a:effectLst/>
                        </a:rPr>
                        <a:t>5</a:t>
                      </a:r>
                      <a:endParaRPr lang="ru-K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/>
                </a:tc>
                <a:extLst>
                  <a:ext uri="{0D108BD9-81ED-4DB2-BD59-A6C34878D82A}">
                    <a16:rowId xmlns:a16="http://schemas.microsoft.com/office/drawing/2014/main" val="457477391"/>
                  </a:ext>
                </a:extLst>
              </a:tr>
              <a:tr h="141110"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0" u="none" strike="noStrike">
                          <a:effectLst/>
                        </a:rPr>
                        <a:t> </a:t>
                      </a:r>
                      <a:endParaRPr lang="ru-KZ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effectLst/>
                        </a:rPr>
                        <a:t>итого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&quot;Times New Roman&quot;"/>
                      </a:endParaRPr>
                    </a:p>
                  </a:txBody>
                  <a:tcPr marL="3393" marR="3393" marT="3393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1" u="none" strike="noStrike" dirty="0">
                          <a:effectLst/>
                        </a:rPr>
                        <a:t>1084</a:t>
                      </a:r>
                      <a:endParaRPr lang="ru-K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1" u="none" strike="noStrike" dirty="0">
                          <a:effectLst/>
                        </a:rPr>
                        <a:t>849</a:t>
                      </a:r>
                      <a:endParaRPr lang="ru-K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1" u="none" strike="noStrike" dirty="0">
                          <a:effectLst/>
                        </a:rPr>
                        <a:t>840</a:t>
                      </a:r>
                      <a:endParaRPr lang="ru-K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1" u="none" strike="noStrike" dirty="0">
                          <a:effectLst/>
                        </a:rPr>
                        <a:t>77,5</a:t>
                      </a:r>
                      <a:endParaRPr lang="ru-KZ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100" b="1" u="none" strike="noStrike" dirty="0">
                          <a:effectLst/>
                        </a:rPr>
                        <a:t>75,2</a:t>
                      </a:r>
                      <a:r>
                        <a:rPr lang="kk-KZ" sz="1100" b="1" u="none" strike="noStrike" dirty="0">
                          <a:effectLst/>
                        </a:rPr>
                        <a:t>4</a:t>
                      </a:r>
                      <a:endParaRPr lang="ru-KZ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393" marR="3393" marT="339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1" u="none" strike="noStrike" dirty="0">
                          <a:effectLst/>
                        </a:rPr>
                        <a:t>70</a:t>
                      </a:r>
                      <a:endParaRPr lang="ru-K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1" u="none" strike="noStrike" dirty="0">
                          <a:effectLst/>
                        </a:rPr>
                        <a:t>75</a:t>
                      </a:r>
                      <a:endParaRPr lang="ru-K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1" u="none" strike="noStrike" dirty="0">
                          <a:effectLst/>
                        </a:rPr>
                        <a:t>33</a:t>
                      </a:r>
                      <a:endParaRPr lang="ru-K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1" u="none" strike="noStrike" dirty="0">
                          <a:effectLst/>
                        </a:rPr>
                        <a:t>23</a:t>
                      </a:r>
                      <a:endParaRPr lang="ru-K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1" u="none" strike="noStrike" dirty="0">
                          <a:effectLst/>
                        </a:rPr>
                        <a:t>99</a:t>
                      </a:r>
                      <a:endParaRPr lang="ru-K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K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1" u="none" strike="noStrike" dirty="0">
                          <a:effectLst/>
                        </a:rPr>
                        <a:t>11</a:t>
                      </a:r>
                      <a:endParaRPr lang="ru-K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93" marR="3393" marT="3393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2398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18011" y="1007039"/>
            <a:ext cx="9085644" cy="3880773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Общее количество выпускников социально-незащищенной категории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составляет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27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выпускни</a:t>
            </a:r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ков 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из 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4  претендента на знак «Алтын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белгі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» (ош11-1,ош Абая-1, ош9 -2). </a:t>
            </a:r>
          </a:p>
          <a:p>
            <a:pPr marL="0" indent="0" algn="ctr">
              <a:buNone/>
            </a:pPr>
            <a:r>
              <a:rPr lang="kk-K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i="1" dirty="0">
                <a:latin typeface="Times New Roman" pitchFamily="18" charset="0"/>
                <a:cs typeface="Times New Roman" pitchFamily="18" charset="0"/>
              </a:rPr>
              <a:t>(шл№1-1, ош№5-3, ош№9-3, ош№11-2, ош№15-1, ош им.Абая-9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kk-KZ" sz="2400" i="1" dirty="0">
                <a:latin typeface="Times New Roman" pitchFamily="18" charset="0"/>
                <a:cs typeface="Times New Roman" pitchFamily="18" charset="0"/>
              </a:rPr>
              <a:t>  ош№28-2, ош им.А.Бірімжанова-4, гмг-1, гсм-1)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71C74E-42DA-E92C-168B-FBC3FC4263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5CE31E-798A-EEC7-27F5-05189162BD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5216" y="109728"/>
            <a:ext cx="10762488" cy="4581144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kk-KZ" sz="6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Общее количество организаций среднего образования составляет – </a:t>
            </a:r>
            <a:r>
              <a:rPr lang="kk-KZ" sz="6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47 организаций</a:t>
            </a:r>
          </a:p>
          <a:p>
            <a:pPr algn="just">
              <a:lnSpc>
                <a:spcPct val="120000"/>
              </a:lnSpc>
            </a:pPr>
            <a:r>
              <a:rPr lang="kk-KZ" sz="6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</a:t>
            </a:r>
            <a:r>
              <a:rPr lang="kk-KZ" sz="6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kk-KZ" sz="64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36160 учащихся</a:t>
            </a:r>
            <a:r>
              <a:rPr lang="kk-KZ" sz="6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kk-KZ" sz="6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из них </a:t>
            </a:r>
            <a:r>
              <a:rPr lang="kk-KZ" sz="64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33236 учащихся и 851 воспитанников КПП</a:t>
            </a:r>
          </a:p>
          <a:p>
            <a:pPr algn="just">
              <a:lnSpc>
                <a:spcPct val="120000"/>
              </a:lnSpc>
            </a:pPr>
            <a:r>
              <a:rPr lang="kk-KZ" sz="6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36 общеобразовательных школ</a:t>
            </a:r>
            <a:r>
              <a:rPr lang="kk-KZ" sz="6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из них 29 средних, 5 – основных, 2- начальные школы -</a:t>
            </a:r>
            <a:r>
              <a:rPr lang="kk-KZ" sz="6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kk-KZ" sz="6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kk-KZ" sz="64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34356 </a:t>
            </a:r>
            <a:r>
              <a:rPr lang="kk-KZ" sz="64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обучающихся</a:t>
            </a:r>
            <a:r>
              <a:rPr lang="kk-KZ" sz="6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); </a:t>
            </a:r>
            <a:endParaRPr lang="x-none" sz="6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kk-KZ" sz="6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kk-KZ" sz="6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 вечерние школы</a:t>
            </a:r>
            <a:r>
              <a:rPr lang="kk-KZ" sz="6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kk-KZ" sz="64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128 учащихся</a:t>
            </a:r>
            <a:r>
              <a:rPr lang="kk-KZ" sz="6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); </a:t>
            </a:r>
            <a:endParaRPr lang="x-none" sz="6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kk-KZ" sz="6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kk-KZ" sz="6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 негосударственных школ</a:t>
            </a:r>
            <a:r>
              <a:rPr lang="kk-KZ" sz="6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из них 5 – начальных школ, 1 – основная школа, 3 – средних школ, (</a:t>
            </a:r>
            <a:r>
              <a:rPr lang="kk-KZ" sz="64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1676</a:t>
            </a:r>
            <a:r>
              <a:rPr lang="kk-KZ" sz="64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учащихся</a:t>
            </a:r>
            <a:r>
              <a:rPr lang="kk-KZ" sz="6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kk-KZ" sz="64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sz="6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kk-KZ" sz="64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Академический лицей, Жастык, АйгеримАй, школа-сад-гимназия, Акнур плюс, Акерке, Ундестик, ТОО «QAZBILIM» лицей, ТОО "KAZGUU SCHOOL").</a:t>
            </a:r>
            <a:endParaRPr lang="x-none" sz="6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kk-KZ" sz="6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-Общий контингент</a:t>
            </a:r>
            <a:r>
              <a:rPr lang="kk-KZ" sz="6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kk-KZ" sz="6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35108</a:t>
            </a:r>
            <a:r>
              <a:rPr lang="kk-KZ" sz="64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sz="6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обучающихся и воспитанников </a:t>
            </a:r>
          </a:p>
          <a:p>
            <a:pPr algn="just">
              <a:lnSpc>
                <a:spcPct val="120000"/>
              </a:lnSpc>
            </a:pPr>
            <a:r>
              <a:rPr lang="kk-KZ" sz="6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</a:t>
            </a:r>
            <a:r>
              <a:rPr lang="kk-KZ" sz="6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kk-KZ" sz="64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34356 учащихся 1-11 классов и 752 – воспитанников КПП)</a:t>
            </a:r>
            <a:endParaRPr lang="x-none" sz="6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kk-KZ" sz="6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sz="64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(2023 г. – 34087 обучающихся, из них 33236 учащихся и 851 воспитанников КПП; 2022 г. – 33309 обучающихся и воспитанников, из них 31763 учащихся и 1546 воспитанников КПП</a:t>
            </a:r>
            <a:r>
              <a:rPr lang="kk-KZ" sz="6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</a:p>
          <a:p>
            <a:pPr algn="just">
              <a:lnSpc>
                <a:spcPct val="120000"/>
              </a:lnSpc>
            </a:pPr>
            <a:r>
              <a:rPr lang="kk-KZ" sz="6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 них: </a:t>
            </a:r>
            <a:r>
              <a:rPr lang="kk-KZ" sz="6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количество обучающихся на государственном языке</a:t>
            </a:r>
            <a:r>
              <a:rPr lang="kk-KZ" sz="6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kk-KZ" sz="6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6304</a:t>
            </a:r>
            <a:r>
              <a:rPr lang="kk-KZ" sz="6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учащихся </a:t>
            </a:r>
            <a:r>
              <a:rPr lang="kk-KZ" sz="64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(18,2%) </a:t>
            </a:r>
          </a:p>
          <a:p>
            <a:pPr algn="just">
              <a:lnSpc>
                <a:spcPct val="120000"/>
              </a:lnSpc>
            </a:pPr>
            <a:r>
              <a:rPr lang="kk-KZ" sz="64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(2023г -6051-18,2</a:t>
            </a:r>
            <a:r>
              <a:rPr lang="ru-RU" sz="64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%, </a:t>
            </a:r>
            <a:r>
              <a:rPr lang="kk-KZ" sz="64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2022 г. – 5860 – 18,4%).</a:t>
            </a:r>
            <a:endParaRPr lang="x-none" sz="6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kk-KZ" sz="64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учащиеся 11-х классов</a:t>
            </a:r>
            <a:r>
              <a:rPr lang="kk-KZ" sz="6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kk-KZ" sz="6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1085, </a:t>
            </a:r>
            <a:r>
              <a:rPr lang="kk-KZ" sz="6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 них на государственном языке</a:t>
            </a:r>
            <a:r>
              <a:rPr lang="kk-KZ" sz="6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sz="6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 </a:t>
            </a:r>
            <a:r>
              <a:rPr lang="kk-KZ" sz="6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321</a:t>
            </a:r>
          </a:p>
          <a:p>
            <a:pPr algn="just">
              <a:lnSpc>
                <a:spcPct val="120000"/>
              </a:lnSpc>
            </a:pPr>
            <a:r>
              <a:rPr lang="kk-KZ" sz="6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 </a:t>
            </a:r>
            <a:r>
              <a:rPr lang="kk-KZ" sz="64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2023 г. – 1082, из них с гос языком – 275, 2022 г. – 1068, из них с гос языком - 333),</a:t>
            </a:r>
            <a:endParaRPr lang="x-none" sz="6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kk-KZ" sz="64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учащиеся 9-х классов</a:t>
            </a:r>
            <a:r>
              <a:rPr lang="kk-KZ" sz="6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kk-KZ" sz="6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2913, </a:t>
            </a:r>
            <a:r>
              <a:rPr lang="kk-KZ" sz="6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из них на государственном языке</a:t>
            </a:r>
            <a:r>
              <a:rPr lang="kk-KZ" sz="6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sz="6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 </a:t>
            </a:r>
            <a:r>
              <a:rPr lang="kk-KZ" sz="6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535</a:t>
            </a:r>
            <a:r>
              <a:rPr lang="kk-KZ" sz="6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just">
              <a:lnSpc>
                <a:spcPct val="120000"/>
              </a:lnSpc>
            </a:pPr>
            <a:r>
              <a:rPr lang="kk-KZ" sz="6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(2023-2736, с гос яз-574, 2</a:t>
            </a:r>
            <a:r>
              <a:rPr lang="kk-KZ" sz="64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022 г. – 2414, с гос языком - 524)</a:t>
            </a:r>
            <a:endParaRPr lang="x-none" sz="6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kk-KZ" sz="64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учащихся первых классов</a:t>
            </a:r>
            <a:r>
              <a:rPr lang="kk-KZ" sz="6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kk-KZ" sz="6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3536, </a:t>
            </a:r>
            <a:r>
              <a:rPr lang="kk-KZ" sz="6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из них на государственном языке</a:t>
            </a:r>
            <a:r>
              <a:rPr lang="kk-KZ" sz="6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sz="6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 </a:t>
            </a:r>
            <a:r>
              <a:rPr lang="kk-KZ" sz="6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752 </a:t>
            </a:r>
          </a:p>
          <a:p>
            <a:pPr algn="just">
              <a:lnSpc>
                <a:spcPct val="120000"/>
              </a:lnSpc>
            </a:pPr>
            <a:r>
              <a:rPr lang="kk-KZ" sz="6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kk-KZ" sz="64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2023 г. – 4150, с госзяыком – 775,2022 г. – 3676, с госзяыком - 602).</a:t>
            </a:r>
            <a:endParaRPr lang="x-none" sz="6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681261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6FF654-4015-CDE7-F088-5C61AB08E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Завершение 2023-2024 учебного года регламентируется следующими приказами:</a:t>
            </a:r>
            <a:br>
              <a:rPr lang="x-none" sz="3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x-none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F23340F-671E-47B4-9F9B-538A45BC2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11375" cy="3899926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приказ Министерства просвещения РК </a:t>
            </a:r>
            <a:r>
              <a:rPr lang="ru-RU" sz="24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от 04 октября 2023 года № 88 «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  определении  сроков  начала  и завершения 2023-2024 учебного года, а также сроков проведения итоговой аттестации обучающихся в организациях среднего образования»</a:t>
            </a:r>
            <a:endParaRPr lang="x-none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4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- приказ Управления образования от 05 октября 2023 года №580 «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  определении сроков начала и завершения 2023-2024 учебного года, а также сроков проведения итоговой аттестации обучающихся в организациях среднего образования»</a:t>
            </a:r>
            <a:endParaRPr lang="x-none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4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- приказ </a:t>
            </a:r>
            <a:r>
              <a:rPr lang="ru-RU" sz="2400" dirty="0">
                <a:latin typeface="Times New Roman" panose="02020603050405020304" pitchFamily="18" charset="0"/>
                <a:ea typeface="Batang" panose="02030600000101010101" pitchFamily="18" charset="-127"/>
              </a:rPr>
              <a:t>Отдела образования от </a:t>
            </a:r>
            <a:r>
              <a:rPr lang="ru-RU" sz="24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06 октября 2023 года №</a:t>
            </a:r>
            <a:r>
              <a:rPr lang="en-US" sz="24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1380</a:t>
            </a:r>
            <a:r>
              <a:rPr lang="ru-RU" sz="24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«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  определении  сроков  начала  и завершения 2023-2024 учебного года, а также сроков проведения итоговой аттестации обучающихся в организациях среднего образования».</a:t>
            </a:r>
            <a:endParaRPr lang="x-none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4034607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E1D06C-4883-D7C2-C874-942592620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Сроки завершения учебного года:</a:t>
            </a:r>
            <a:endParaRPr lang="x-none" sz="7200" b="1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6143E25-9BB2-16D5-FA88-A6923D0FF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61515"/>
            <a:ext cx="8596668" cy="4479848"/>
          </a:xfrm>
        </p:spPr>
        <p:txBody>
          <a:bodyPr>
            <a:normAutofit lnSpcReduction="10000"/>
          </a:bodyPr>
          <a:lstStyle/>
          <a:p>
            <a:pPr marL="635" indent="359410" algn="just"/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Сроки завершения учебных занятий в организациях среднего образования независимо от формы собственности и ведомственной подчиненности – 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25 мая 2024 года;</a:t>
            </a:r>
            <a:endParaRPr lang="x-none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" indent="359410" algn="just"/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Сроки проведения итоговых выпускных экзаменов 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обучающихся 9 классов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 </a:t>
            </a:r>
            <a:r>
              <a:rPr lang="kk-KZ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29 мая</a:t>
            </a:r>
            <a:r>
              <a:rPr lang="ru-RU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 10 июня 2024 года;</a:t>
            </a:r>
            <a:endParaRPr lang="x-none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" indent="359410" algn="just"/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Сроки проведения государственных выпускных экзаменов 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обучающихся 11 классов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 28 мая по 11 июня 2024 года.</a:t>
            </a:r>
            <a:endParaRPr lang="x-none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344302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7713D8E-0A2C-2C55-DEC4-A4D27E2508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04089"/>
            <a:ext cx="8596668" cy="5337274"/>
          </a:xfrm>
        </p:spPr>
        <p:txBody>
          <a:bodyPr>
            <a:normAutofit/>
          </a:bodyPr>
          <a:lstStyle/>
          <a:p>
            <a:pPr indent="450215" algn="just"/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Экзамен по казахскому языку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проводится с целью оценивания освоения обучающимися содержания программ по предмету 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«Казахский язык»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школах с казахским языком обучения и по предмету 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«Казахский язык и литература»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школах с неказахским языком обучения при завершении академического года на уровне основного среднего (5-8 классы), общего среднего (10 класс) образования в письменной и устной форме в соответствии с ГОСО (аудирование (слушание), говорение, чтение, письмо).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Время проведения экзамена определяется педагогическим советом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</a:t>
            </a:r>
            <a:r>
              <a:rPr lang="kk-K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образования, задания составляются педагогами с соблюдением принципов академической честности и утверждается администрацией организации образования.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Итоговая оценка по предметам 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«Казахский язык», «Казахский язык и литература»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выставляется на основании результатов экзамена (по пятибалльной шкале) и годовой оценки (по пятибалльной шкале) в процентном соотношении 30 на 70. Округление итоговой оценки проводится к ближайшему целому.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621050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F6C97F-B873-3420-A7A6-302AFF9E3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635" indent="359410" algn="ctr"/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Сроки проведения итоговой аттестации:</a:t>
            </a:r>
            <a:br>
              <a:rPr lang="x-none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для обучающихся 9 классов</a:t>
            </a:r>
            <a:r>
              <a:rPr lang="ru-RU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br>
              <a:rPr lang="x-none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x-none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20B6FE-8E75-8135-468A-41AFC8F9E9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760894" cy="4310549"/>
          </a:xfrm>
        </p:spPr>
        <p:txBody>
          <a:bodyPr>
            <a:normAutofit fontScale="85000" lnSpcReduction="20000"/>
          </a:bodyPr>
          <a:lstStyle/>
          <a:p>
            <a:pPr indent="449580" algn="just"/>
            <a:r>
              <a:rPr lang="ru-RU" sz="23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1) </a:t>
            </a:r>
            <a:r>
              <a:rPr lang="ru-RU" sz="2300" b="1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письменный экзамен по казахскому</a:t>
            </a:r>
            <a:r>
              <a:rPr lang="ru-RU" sz="23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 (</a:t>
            </a:r>
            <a:r>
              <a:rPr lang="ru-RU" sz="2300" i="1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русскому</a:t>
            </a:r>
            <a:r>
              <a:rPr lang="ru-RU" sz="23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) языку (</a:t>
            </a:r>
            <a:r>
              <a:rPr lang="ru-RU" sz="2300" i="1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язык обучения</a:t>
            </a:r>
            <a:r>
              <a:rPr lang="ru-RU" sz="23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) в форме эссе, для школ с углубленным изучением предметов гуманитарного цикла – письменная работа (</a:t>
            </a:r>
            <a:r>
              <a:rPr lang="ru-RU" sz="2300" i="1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статья, рассказ, эссе</a:t>
            </a:r>
            <a:r>
              <a:rPr lang="ru-RU" sz="23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)  –</a:t>
            </a:r>
            <a:r>
              <a:rPr lang="ru-RU" sz="2300" b="1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 </a:t>
            </a:r>
            <a:r>
              <a:rPr lang="ru-RU" sz="23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29 мая 2024 года;</a:t>
            </a:r>
            <a:endParaRPr lang="x-none" sz="2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/>
            <a:r>
              <a:rPr lang="ru-RU" sz="23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2) </a:t>
            </a:r>
            <a:r>
              <a:rPr lang="ru-RU" sz="2300" b="1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письменный экзамен</a:t>
            </a:r>
            <a:r>
              <a:rPr lang="ru-RU" sz="23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 (</a:t>
            </a:r>
            <a:r>
              <a:rPr lang="ru-RU" sz="2300" i="1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контрольная работа</a:t>
            </a:r>
            <a:r>
              <a:rPr lang="ru-RU" sz="23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) по </a:t>
            </a:r>
            <a:r>
              <a:rPr lang="ru-RU" sz="2300" b="1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математике</a:t>
            </a:r>
            <a:r>
              <a:rPr lang="ru-RU" sz="23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 (</a:t>
            </a:r>
            <a:r>
              <a:rPr lang="ru-RU" sz="2300" i="1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алгебре</a:t>
            </a:r>
            <a:r>
              <a:rPr lang="ru-RU" sz="23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) – </a:t>
            </a:r>
            <a:r>
              <a:rPr lang="ru-RU" sz="2300" b="1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3 июня 2024 года;</a:t>
            </a:r>
            <a:endParaRPr lang="x-none" sz="2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/>
            <a:r>
              <a:rPr lang="ru-RU" sz="23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3) </a:t>
            </a:r>
            <a:r>
              <a:rPr lang="ru-RU" sz="2300" b="1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письменный экзамен</a:t>
            </a:r>
            <a:r>
              <a:rPr lang="ru-RU" sz="23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 (</a:t>
            </a:r>
            <a:r>
              <a:rPr lang="ru-RU" sz="2300" i="1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работа с текстом, выполнение заданий по тексту</a:t>
            </a:r>
            <a:r>
              <a:rPr lang="ru-RU" sz="23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) </a:t>
            </a:r>
            <a:r>
              <a:rPr lang="ru-RU" sz="2300" b="1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по казахскому языку и литературе</a:t>
            </a:r>
            <a:r>
              <a:rPr lang="ru-RU" sz="23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 в классах с русским языком обучения и письменный экзамен (</a:t>
            </a:r>
            <a:r>
              <a:rPr lang="ru-RU" sz="2300" i="1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работа с текстом, выполнение заданий по тексту</a:t>
            </a:r>
            <a:r>
              <a:rPr lang="ru-RU" sz="23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) по русскому языку и литературе в классах с казахским языком обучения – </a:t>
            </a:r>
            <a:r>
              <a:rPr lang="ru-RU" sz="2300" b="1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 6 июня 2024 года;</a:t>
            </a:r>
            <a:endParaRPr lang="x-none" sz="2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/>
            <a:r>
              <a:rPr lang="ru-RU" sz="23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4) </a:t>
            </a:r>
            <a:r>
              <a:rPr lang="ru-RU" sz="2300" b="1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письменный экзамен по предмету по выбору</a:t>
            </a:r>
            <a:r>
              <a:rPr lang="ru-RU" sz="23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 (</a:t>
            </a:r>
            <a:r>
              <a:rPr lang="ru-RU" sz="2300" i="1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физика, химия, биология, география, геометрия, история Казахстана, всемирная история, литература (по языку обучения), иностранный язык (английский/французский/немецкий), информатика</a:t>
            </a:r>
            <a:r>
              <a:rPr lang="ru-RU" sz="23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) – </a:t>
            </a:r>
            <a:r>
              <a:rPr lang="ru-RU" sz="2300" b="1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10 июня 2024 года</a:t>
            </a:r>
            <a:r>
              <a:rPr lang="ru-RU" sz="23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.</a:t>
            </a:r>
            <a:endParaRPr lang="x-none" sz="2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91718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9E58A0-A09F-BAE8-33D1-F9F4CE042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для обучающихся 11 классов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:</a:t>
            </a:r>
            <a:br>
              <a:rPr lang="x-non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x-none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239D75-4F2C-DEE8-0B59-DD5945C63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7673" y="1457205"/>
            <a:ext cx="9099712" cy="4634106"/>
          </a:xfrm>
        </p:spPr>
        <p:txBody>
          <a:bodyPr>
            <a:normAutofit/>
          </a:bodyPr>
          <a:lstStyle/>
          <a:p>
            <a:pPr indent="449580" algn="just"/>
            <a:r>
              <a:rPr lang="ru-RU" sz="20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1) 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письменный экзамен по казахскому языку /русскому языку</a:t>
            </a:r>
            <a:r>
              <a:rPr lang="ru-RU" sz="20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 (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язык обучения</a:t>
            </a:r>
            <a:r>
              <a:rPr lang="ru-RU" sz="20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) – 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28 мая 2024 года;</a:t>
            </a:r>
            <a:endParaRPr lang="x-none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/>
            <a:r>
              <a:rPr lang="ru-RU" sz="20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2)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 письменный экзамен по алгебре</a:t>
            </a:r>
            <a:r>
              <a:rPr lang="ru-RU" sz="20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 и началам анализа 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– 31 мая 2024 года;</a:t>
            </a:r>
            <a:endParaRPr lang="x-none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/>
            <a:r>
              <a:rPr lang="ru-RU" sz="20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3) 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устный экзамен по истории Казахстана</a:t>
            </a:r>
            <a:r>
              <a:rPr lang="ru-RU" sz="20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 – 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3 июня 2024 года;</a:t>
            </a:r>
            <a:endParaRPr lang="x-none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/>
            <a:r>
              <a:rPr lang="ru-RU" sz="20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4) письменный экзамен по казахскому языку и литературе в школах/классах с русским языком обучения и по русскому языку и литературе в школах/ классах с казахским языком обучения – 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7 июня 2024 года;</a:t>
            </a:r>
            <a:endParaRPr lang="x-none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/>
            <a:r>
              <a:rPr lang="ru-RU" sz="20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5) 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письменный экзамен по предмету по выбору</a:t>
            </a:r>
            <a:r>
              <a:rPr lang="ru-RU" sz="20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 (физика, химия, биология, география, геометрия, всемирная история, основы права, литература (по языку обучения), иностранный язык (английский/французский/немецкий), информатика) – 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11 июня 2024 года</a:t>
            </a:r>
            <a:r>
              <a:rPr lang="ru-RU" sz="2000" dirty="0">
                <a:effectLst/>
                <a:latin typeface="Times New Roman" panose="02020603050405020304" pitchFamily="18" charset="0"/>
                <a:ea typeface="Batang" panose="02030600000101010101" pitchFamily="18" charset="-127"/>
              </a:rPr>
              <a:t>.</a:t>
            </a:r>
            <a:endParaRPr lang="x-none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620015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BBE2AC-02BC-5598-6170-02E760D40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нормативными документами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x-none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8065DA-7E3A-FA69-49F4-022EABB46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063" y="1123298"/>
            <a:ext cx="9099712" cy="548148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Приказ  Министра образования и науки Республики Казахстан № 125 от 18 марта  2008 года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«Об утверждении Типовых правил  проведения текущего контроля успеваемости, промежуточной  и итоговой  государственной  аттестации обучающихся» Министерства образования и науки Республики Казахстана» </a:t>
            </a:r>
            <a:endParaRPr lang="x-non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Приказом Министра просвещение РК от 13 апреля 2023 года №96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внесены изменения в Типовые правила (приказ 125)</a:t>
            </a:r>
            <a:r>
              <a:rPr lang="ru-RU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x-non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Приказ Министра образования и науки Республики Казахстан от 28 января 2015 года № 39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«Об утверждении видов документов об образовании, форм документов об образовании государственного образца и правил их учета и выдачи, основных требований к содержанию документов об образовании собственного образца и правил их учета и выдачи, а также формы справки, выдаваемой лицам, не завершившим образование в организациях образования» (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 изменениями приказом МОН РК  от </a:t>
            </a:r>
            <a:r>
              <a:rPr lang="kk-K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18.10.2023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1800" i="1" u="none" strike="noStrike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№ </a:t>
            </a:r>
            <a:r>
              <a:rPr lang="kk-KZ" sz="1800" i="1" u="none" strike="noStrike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312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x-non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Приказ и.о. Министра образования и науки Республики Казахстан от 12 декабря 2014 года № 519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«Об утверждении Правил по организации заказа, хранению, учету и выдаче бланков документов государственного образца об образовании и обеспечению ими организаций образования, реализующих общеобразовательные учебные программы основного среднего, общего среднего образования и образовательные программы технического и профессионального,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послесреднего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высшего и послевузовского образования, подведомственных организаций образования и осуществлении контроля за их использованием» (с изменениями приказом МОН РК от </a:t>
            </a:r>
            <a:r>
              <a:rPr lang="kk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kk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.20</a:t>
            </a:r>
            <a:r>
              <a:rPr lang="kk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23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№ 3</a:t>
            </a:r>
            <a:r>
              <a:rPr lang="kk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09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x-non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Приказ и.о. Министра образования и науки РК от 21 ноября 2007 г. №565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«Об утверждении Требований по оформлению документов об образовании» (с изменениями приказом МОН РК  от 01.06.2021 </a:t>
            </a:r>
            <a:r>
              <a:rPr lang="ru-RU" sz="1800" u="none" strike="noStrike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№ 260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x-non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Приказ Министра образования и науки Республики Казахстан от 6 апреля 2020 года № 130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«Об утверждении Перечня документов, обязательных для ведения педагогами организаций среднего, технического и профессионального,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послесреднего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образования, и их формы» (с изменениями приказом МОН РК  от 0</a:t>
            </a:r>
            <a:r>
              <a:rPr lang="kk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.0</a:t>
            </a:r>
            <a:r>
              <a:rPr lang="kk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.202</a:t>
            </a:r>
            <a:r>
              <a:rPr lang="kk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1800" u="none" strike="noStrike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№ 2</a:t>
            </a:r>
            <a:r>
              <a:rPr lang="kk-KZ" sz="1800" u="none" strike="noStrike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48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539080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9537" y="225083"/>
            <a:ext cx="8596668" cy="5633399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7200" b="1" dirty="0"/>
              <a:t>Согласно п.52 Аттестат об общем среднем образовании</a:t>
            </a:r>
            <a:r>
              <a:rPr lang="ru-RU" sz="7200" dirty="0"/>
              <a:t> </a:t>
            </a:r>
            <a:r>
              <a:rPr lang="ru-RU" sz="7200" b="1" dirty="0"/>
              <a:t>«Алтын </a:t>
            </a:r>
            <a:r>
              <a:rPr lang="ru-RU" sz="7200" b="1" dirty="0" err="1"/>
              <a:t>белгі</a:t>
            </a:r>
            <a:r>
              <a:rPr lang="ru-RU" sz="7200" b="1" dirty="0"/>
              <a:t>» </a:t>
            </a:r>
            <a:r>
              <a:rPr lang="ru-RU" sz="6400" dirty="0"/>
              <a:t>выдается обучающимся 11 класса при соответствии следующим требованиям: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6400" dirty="0"/>
              <a:t>получившим аттестат с отличием об основном среднем образовании,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6400" dirty="0"/>
              <a:t> имеющим в соответствии с учебными программами основного, общего среднего образования годовые и итоговые оценки «5» по всем предметам в период учебы с 5 (6) по 11 (12) классы, 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6400" dirty="0"/>
              <a:t>четвертные оценки «5» по всем предметам в период учебы с 10 (11) по 11 (12) классы, 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sz="6400" dirty="0"/>
              <a:t>прошедшим итоговую аттестацию по завершении общего среднего образования на оценку «5»,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kk-KZ" sz="6400" dirty="0"/>
              <a:t>	</a:t>
            </a:r>
            <a:r>
              <a:rPr lang="ru-RU" sz="6400" b="1" dirty="0"/>
              <a:t>Требования к претендентам на аттестат с отличием (11 классы):Согласно пункта 49</a:t>
            </a:r>
            <a:r>
              <a:rPr lang="ru-RU" sz="6400" dirty="0"/>
              <a:t>. Обучающимся 11 (12) класса, имеющим оценки «5» по предметам, подлежащим включению в приложение к аттестату об общем среднем образовании, годовые, итоговые оценки «5» по всем предметам в период обучения с 10 (11) по 11 (12) классы, выдается аттестат об общем среднем образовании с отличием в соответствии с формой, утвержденной приказом № 39.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6400" b="1" dirty="0"/>
              <a:t>Требования к претендентам на аттестат с отличием (9 классы) Согласно пункта48</a:t>
            </a:r>
            <a:r>
              <a:rPr lang="ru-RU" sz="6400" dirty="0"/>
              <a:t>. Обучающимся 9 (10) класса, имеющим годовые и итоговые оценки «5» </a:t>
            </a:r>
            <a:r>
              <a:rPr lang="ru-RU" sz="6400" b="1" dirty="0"/>
              <a:t>по всем предметам в период учебы с 5 по 9 (10) классы</a:t>
            </a:r>
            <a:r>
              <a:rPr lang="ru-RU" sz="6400" dirty="0"/>
              <a:t>, выдается аттестат с отличием об основном среднем образовании в соответствии с формой, утвержденной приказом № 39.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664</TotalTime>
  <Words>3224</Words>
  <Application>Microsoft Office PowerPoint</Application>
  <PresentationFormat>Широкоэкранный</PresentationFormat>
  <Paragraphs>702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"Times New Roman"</vt:lpstr>
      <vt:lpstr>Arial</vt:lpstr>
      <vt:lpstr>Calibri</vt:lpstr>
      <vt:lpstr>Times New Roman</vt:lpstr>
      <vt:lpstr>Trebuchet MS</vt:lpstr>
      <vt:lpstr>Wingdings 3</vt:lpstr>
      <vt:lpstr>Аспект</vt:lpstr>
      <vt:lpstr>Основные  направления общего среднего образования</vt:lpstr>
      <vt:lpstr>Презентация PowerPoint</vt:lpstr>
      <vt:lpstr>Завершение 2023-2024 учебного года регламентируется следующими приказами: </vt:lpstr>
      <vt:lpstr>Сроки завершения учебного года:</vt:lpstr>
      <vt:lpstr>Презентация PowerPoint</vt:lpstr>
      <vt:lpstr>Сроки проведения итоговой аттестации: для обучающихся 9 классов: </vt:lpstr>
      <vt:lpstr>для обучающихся 11 классов: </vt:lpstr>
      <vt:lpstr>нормативными документами:</vt:lpstr>
      <vt:lpstr>Презентация PowerPoint</vt:lpstr>
      <vt:lpstr>Презентация PowerPoint</vt:lpstr>
      <vt:lpstr>Презентация PowerPoint</vt:lpstr>
      <vt:lpstr>  Освобождение от итоговой аттестации: </vt:lpstr>
      <vt:lpstr>Согласно приказу  МОН РК №16 от 30.01.2024 года были внесены изменения в приказ №564 «Об утверждении Типовых правил приема  в образовательные организации,реализующие общеобразовательные учебные программы начального,основного среднего  и  общего  образования» 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Admin1</dc:creator>
  <cp:lastModifiedBy>Admin1</cp:lastModifiedBy>
  <cp:revision>19</cp:revision>
  <cp:lastPrinted>2024-02-28T11:44:46Z</cp:lastPrinted>
  <dcterms:created xsi:type="dcterms:W3CDTF">2024-02-07T13:38:59Z</dcterms:created>
  <dcterms:modified xsi:type="dcterms:W3CDTF">2024-02-29T03:03:18Z</dcterms:modified>
</cp:coreProperties>
</file>